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88" r:id="rId2"/>
    <p:sldId id="291" r:id="rId3"/>
    <p:sldId id="292" r:id="rId4"/>
    <p:sldId id="271" r:id="rId5"/>
    <p:sldId id="256" r:id="rId6"/>
    <p:sldId id="259" r:id="rId7"/>
    <p:sldId id="257" r:id="rId8"/>
    <p:sldId id="290" r:id="rId9"/>
    <p:sldId id="260" r:id="rId10"/>
    <p:sldId id="262" r:id="rId11"/>
    <p:sldId id="263" r:id="rId12"/>
    <p:sldId id="264" r:id="rId13"/>
    <p:sldId id="267" r:id="rId14"/>
    <p:sldId id="266" r:id="rId15"/>
    <p:sldId id="285" r:id="rId16"/>
    <p:sldId id="284" r:id="rId17"/>
    <p:sldId id="286" r:id="rId18"/>
    <p:sldId id="281" r:id="rId19"/>
    <p:sldId id="277" r:id="rId20"/>
    <p:sldId id="270" r:id="rId21"/>
    <p:sldId id="272" r:id="rId22"/>
    <p:sldId id="274" r:id="rId23"/>
    <p:sldId id="275" r:id="rId24"/>
    <p:sldId id="287" r:id="rId25"/>
    <p:sldId id="282" r:id="rId26"/>
    <p:sldId id="283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1"/>
  </p:normalViewPr>
  <p:slideViewPr>
    <p:cSldViewPr snapToGrid="0" showGuides="1">
      <p:cViewPr>
        <p:scale>
          <a:sx n="73" d="100"/>
          <a:sy n="73" d="100"/>
        </p:scale>
        <p:origin x="1976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1DE8AE-EA2B-1C4D-8D05-4289F9CAFA52}" type="datetimeFigureOut">
              <a:rPr lang="en-US" smtClean="0"/>
              <a:t>6/16/25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9CEDFD-6A94-7441-8312-F62DB52A90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283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Could be two different people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CEDFD-6A94-7441-8312-F62DB52A905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268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B0C8B-6AFC-8A50-F9E1-1C523DFDF9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9DE938-5A09-42AC-C0FE-D486619834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CD5AD4-35DB-982C-77D9-5C1DC6199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AF43-2051-DC43-ADB5-AF5ABBF2A9C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82ED15-CCE2-B79B-C25F-7CCC308C1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600BE-1D16-EC0E-3982-CA4E33BC6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746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4F810-E0B5-0034-3187-14E50EBC9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BBA31C-F33B-218B-6996-6862BAFFB4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2EC96-DF42-0D96-D61D-004F92CC2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AF43-2051-DC43-ADB5-AF5ABBF2A9C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E4D982-B240-DBCD-E3F3-D5F6FCF03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B814E6-A14E-0DC9-6775-2A24B6A8A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091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8D8774-01E6-5789-848D-E108AE1FDD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FABE8-0146-0746-0066-E4BF55E5F0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992E71-E964-A55E-1DB0-FEBFA24DD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AF43-2051-DC43-ADB5-AF5ABBF2A9C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A3B726-5322-6515-867F-F5186CA56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1915D6-D172-A8D2-5FC6-78FB9C71C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51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5A920-F1FF-2D44-893F-C0C0609CE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EAC20-8CB3-6B12-3A34-144D31F84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FA156-303C-58D9-7835-67035C3C0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AF43-2051-DC43-ADB5-AF5ABBF2A9C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43EDA8-F9D3-A405-FEC7-3CE7DE8E1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406DA-BA5C-702E-3BB6-74BF8F7DA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792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16AF7-07FE-C953-3E14-CC5BBC952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978210-3492-A96D-6668-C4E54791D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A4A22-39B3-3AF6-57FD-7277BDBC3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AF43-2051-DC43-ADB5-AF5ABBF2A9C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A1B1C-82DE-6EAB-8A79-67BF25929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07745-8F7F-F853-E0AE-66BF37D7D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838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B68F8-06C4-2714-0E7E-ABA0D10AA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40C30-AE99-6621-C10B-DBBEE43DB1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F9DADB-ED1B-3282-CD7B-384FC18D55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ADB071-4ADF-0E7B-A328-62C626336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AF43-2051-DC43-ADB5-AF5ABBF2A9C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79802-B540-7209-C19B-993FAF5A9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F86058-5F8B-54F4-A184-129E59232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296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50808-A25C-213F-FACB-B44276820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13781A-0EEA-5A54-A925-9F45EE303D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D767A0-B42E-B1CB-AEAD-E1A349E64F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1D6D61-B21D-D1F8-781A-FB7E049936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B28228-ED05-8E89-58C0-8F7AD5B308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DFB2A7-745C-5CF3-09F2-D4AD45A68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AF43-2051-DC43-ADB5-AF5ABBF2A9C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C80E7F-52FA-5F9C-693A-F623AEAEA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C6878F-4C66-898E-EA94-D0D08A47A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010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FA877-7757-666F-BBBB-50C454B64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4FC75C-050A-B40F-0EC2-5BD81B56E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AF43-2051-DC43-ADB5-AF5ABBF2A9C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E513C3-090E-F57D-A88D-631115CA0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AC9BA9-2571-55B2-E788-5A98ED39A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806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FB71E0-67A1-B747-419A-33D743816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AF43-2051-DC43-ADB5-AF5ABBF2A9C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D4A590-5C5A-1A93-46FB-1A5F6C26E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096AB1-B42E-442B-1F35-7BE56E596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199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5B315-6D66-9C11-34AA-2F1534DC1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5CF58-83B3-0CD1-B771-B4C74FF4F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E74CCC-E9D1-DE70-A124-66A466E0AF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FBB87D-125F-B525-AFF1-B4EEC9179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AF43-2051-DC43-ADB5-AF5ABBF2A9C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98C7F6-21BA-1C3F-A261-80DF8E9F9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E9EB60-73C4-720C-BC06-DC57C6255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816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7AF3E-48FC-2B9D-6E73-0A323408B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1D26BE-69F2-C5DF-F234-B109C2C0DD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0F22DE-D35D-6704-E14F-27607FB312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C44A08-1D7C-96ED-4343-A455180A8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AF43-2051-DC43-ADB5-AF5ABBF2A9C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9ADB66-10E4-9D4C-54D7-A502CEE67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0FF8C-59AE-0406-2C3B-E4BE3E3F3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825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EABAC8-F4FB-3658-C966-030E629CE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7D5818-1E59-122B-CFAC-E30EB4D2AD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E657CF-1030-EC5B-EBA5-0BF2E0C289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F4AF43-2051-DC43-ADB5-AF5ABBF2A9C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4B2F9-C9DF-C189-98FA-0914E3A5DE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39301-E98B-72EB-4AA8-90A3DFBFEA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912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7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7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microsoft.com/office/2007/relationships/hdphoto" Target="../media/hdphoto7.wdp"/><Relationship Id="rId7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hdphoto" Target="../media/hdphoto7.wdp"/><Relationship Id="rId7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openxmlformats.org/officeDocument/2006/relationships/image" Target="../media/image12.png"/><Relationship Id="rId9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hdphoto" Target="../media/hdphoto7.wdp"/><Relationship Id="rId7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openxmlformats.org/officeDocument/2006/relationships/image" Target="../media/image12.png"/><Relationship Id="rId9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hyperlink" Target="https://github.com/abbylewis/SERC_Data_Science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katyang/emoji-cheat-sheet/blob/master/README.md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skills.github.com/" TargetMode="External"/><Relationship Id="rId2" Type="http://schemas.openxmlformats.org/officeDocument/2006/relationships/hyperlink" Target="https://docs.github.com/en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A85C026-535F-21B9-7180-AFA215377F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5400" dirty="0"/>
              <a:t>Fundamentals of git and GitHub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2FC7EE3-512D-6BA3-BA73-3E4D097DE9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/>
              <a:t>SERC Data Science Series</a:t>
            </a:r>
          </a:p>
          <a:p>
            <a:pPr algn="l"/>
            <a:r>
              <a:rPr lang="en-US" dirty="0"/>
              <a:t>Abby Lewis</a:t>
            </a:r>
          </a:p>
          <a:p>
            <a:pPr algn="l"/>
            <a:r>
              <a:rPr lang="en-US" dirty="0"/>
              <a:t>17 June 2025</a:t>
            </a:r>
          </a:p>
        </p:txBody>
      </p:sp>
    </p:spTree>
    <p:extLst>
      <p:ext uri="{BB962C8B-B14F-4D97-AF65-F5344CB8AC3E}">
        <p14:creationId xmlns:p14="http://schemas.microsoft.com/office/powerpoint/2010/main" val="3185271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E084C5-C130-302A-7586-00823697B5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BF474838-A186-75F7-0950-3D6BFE43B8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609600" y="3889828"/>
            <a:ext cx="4020457" cy="277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Folder - Free files and folders icons">
            <a:extLst>
              <a:ext uri="{FF2B5EF4-FFF2-40B4-BE49-F238E27FC236}">
                <a16:creationId xmlns:a16="http://schemas.microsoft.com/office/drawing/2014/main" id="{F9909675-7B55-1436-71CB-6A7E1A37AB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371" y="5137879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Folder - Free files and folders icons">
            <a:extLst>
              <a:ext uri="{FF2B5EF4-FFF2-40B4-BE49-F238E27FC236}">
                <a16:creationId xmlns:a16="http://schemas.microsoft.com/office/drawing/2014/main" id="{AA02CC8A-29C9-DE46-418B-F564DF34E4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2373" y="5089245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ingle Cloud Icon PNG &amp; SVG Design For T-Shirts">
            <a:extLst>
              <a:ext uri="{FF2B5EF4-FFF2-40B4-BE49-F238E27FC236}">
                <a16:creationId xmlns:a16="http://schemas.microsoft.com/office/drawing/2014/main" id="{EF190168-0551-FF31-C0E1-DD56AA4BEE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262" y="-1215571"/>
            <a:ext cx="65024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Logo, symbol, meaning, history, PNG, brand">
            <a:extLst>
              <a:ext uri="{FF2B5EF4-FFF2-40B4-BE49-F238E27FC236}">
                <a16:creationId xmlns:a16="http://schemas.microsoft.com/office/drawing/2014/main" id="{0D3812FD-246D-2123-9C81-BB3947ED7A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77" y="380999"/>
            <a:ext cx="1915885" cy="107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2077F82-DD94-0E07-1525-9EDDD0F37CCA}"/>
              </a:ext>
            </a:extLst>
          </p:cNvPr>
          <p:cNvCxnSpPr/>
          <p:nvPr/>
        </p:nvCxnSpPr>
        <p:spPr>
          <a:xfrm>
            <a:off x="1246262" y="0"/>
            <a:ext cx="73152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4ADF304-23ED-2CCA-5FF1-AAC76BFF5607}"/>
              </a:ext>
            </a:extLst>
          </p:cNvPr>
          <p:cNvSpPr txBox="1"/>
          <p:nvPr/>
        </p:nvSpPr>
        <p:spPr>
          <a:xfrm>
            <a:off x="7987969" y="3001608"/>
            <a:ext cx="1400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“repository”</a:t>
            </a:r>
          </a:p>
        </p:txBody>
      </p:sp>
      <p:pic>
        <p:nvPicPr>
          <p:cNvPr id="2054" name="Picture 6" descr="Folder - Free files and folders icons">
            <a:extLst>
              <a:ext uri="{FF2B5EF4-FFF2-40B4-BE49-F238E27FC236}">
                <a16:creationId xmlns:a16="http://schemas.microsoft.com/office/drawing/2014/main" id="{6F084472-A508-4183-5973-A8FDBDB9B8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2654" y="1977569"/>
            <a:ext cx="1393371" cy="139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Folder - Free files and folders icons">
            <a:extLst>
              <a:ext uri="{FF2B5EF4-FFF2-40B4-BE49-F238E27FC236}">
                <a16:creationId xmlns:a16="http://schemas.microsoft.com/office/drawing/2014/main" id="{F8333A98-0242-3020-AB7F-0DF67E6D2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281" y="4868316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F915E20B-E0A4-6BAB-B6D9-415972E130BB}"/>
              </a:ext>
            </a:extLst>
          </p:cNvPr>
          <p:cNvSpPr/>
          <p:nvPr/>
        </p:nvSpPr>
        <p:spPr>
          <a:xfrm>
            <a:off x="1463501" y="2415121"/>
            <a:ext cx="5134070" cy="2816656"/>
          </a:xfrm>
          <a:custGeom>
            <a:avLst/>
            <a:gdLst>
              <a:gd name="connsiteX0" fmla="*/ 5127907 w 5127907"/>
              <a:gd name="connsiteY0" fmla="*/ 394004 h 2998308"/>
              <a:gd name="connsiteX1" fmla="*/ 972595 w 5127907"/>
              <a:gd name="connsiteY1" fmla="*/ 127786 h 2998308"/>
              <a:gd name="connsiteX2" fmla="*/ 322 w 5127907"/>
              <a:gd name="connsiteY2" fmla="*/ 2188080 h 2998308"/>
              <a:gd name="connsiteX3" fmla="*/ 1018894 w 5127907"/>
              <a:gd name="connsiteY3" fmla="*/ 2998308 h 2998308"/>
              <a:gd name="connsiteX4" fmla="*/ 1018894 w 5127907"/>
              <a:gd name="connsiteY4" fmla="*/ 2998308 h 2998308"/>
              <a:gd name="connsiteX0" fmla="*/ 5127717 w 5127717"/>
              <a:gd name="connsiteY0" fmla="*/ 212332 h 2816636"/>
              <a:gd name="connsiteX1" fmla="*/ 1099727 w 5127717"/>
              <a:gd name="connsiteY1" fmla="*/ 223906 h 2816636"/>
              <a:gd name="connsiteX2" fmla="*/ 132 w 5127717"/>
              <a:gd name="connsiteY2" fmla="*/ 2006408 h 2816636"/>
              <a:gd name="connsiteX3" fmla="*/ 1018704 w 5127717"/>
              <a:gd name="connsiteY3" fmla="*/ 2816636 h 2816636"/>
              <a:gd name="connsiteX4" fmla="*/ 1018704 w 5127717"/>
              <a:gd name="connsiteY4" fmla="*/ 2816636 h 2816636"/>
              <a:gd name="connsiteX0" fmla="*/ 5134070 w 5134070"/>
              <a:gd name="connsiteY0" fmla="*/ 212332 h 2816656"/>
              <a:gd name="connsiteX1" fmla="*/ 1106080 w 5134070"/>
              <a:gd name="connsiteY1" fmla="*/ 223906 h 2816656"/>
              <a:gd name="connsiteX2" fmla="*/ 6485 w 5134070"/>
              <a:gd name="connsiteY2" fmla="*/ 2006408 h 2816656"/>
              <a:gd name="connsiteX3" fmla="*/ 1025057 w 5134070"/>
              <a:gd name="connsiteY3" fmla="*/ 2816636 h 2816656"/>
              <a:gd name="connsiteX4" fmla="*/ 1025057 w 5134070"/>
              <a:gd name="connsiteY4" fmla="*/ 2816636 h 281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4070" h="2816656">
                <a:moveTo>
                  <a:pt x="5134070" y="212332"/>
                </a:moveTo>
                <a:cubicBezTo>
                  <a:pt x="3483712" y="-70284"/>
                  <a:pt x="1960677" y="-75107"/>
                  <a:pt x="1106080" y="223906"/>
                </a:cubicBezTo>
                <a:cubicBezTo>
                  <a:pt x="251483" y="522919"/>
                  <a:pt x="-49459" y="1180747"/>
                  <a:pt x="6485" y="2006408"/>
                </a:cubicBezTo>
                <a:cubicBezTo>
                  <a:pt x="62429" y="2832069"/>
                  <a:pt x="1025057" y="2816636"/>
                  <a:pt x="1025057" y="2816636"/>
                </a:cubicBezTo>
                <a:lnTo>
                  <a:pt x="1025057" y="2816636"/>
                </a:lnTo>
              </a:path>
            </a:pathLst>
          </a:custGeom>
          <a:noFill/>
          <a:ln w="76200">
            <a:solidFill>
              <a:schemeClr val="accent5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D3B4FB-05D0-202A-F693-FC3DBEBB9194}"/>
              </a:ext>
            </a:extLst>
          </p:cNvPr>
          <p:cNvSpPr txBox="1"/>
          <p:nvPr/>
        </p:nvSpPr>
        <p:spPr>
          <a:xfrm>
            <a:off x="1013708" y="2360069"/>
            <a:ext cx="1074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git pull</a:t>
            </a:r>
          </a:p>
        </p:txBody>
      </p:sp>
      <p:pic>
        <p:nvPicPr>
          <p:cNvPr id="9" name="Picture 6" descr="Folder - Free files and folders icons">
            <a:extLst>
              <a:ext uri="{FF2B5EF4-FFF2-40B4-BE49-F238E27FC236}">
                <a16:creationId xmlns:a16="http://schemas.microsoft.com/office/drawing/2014/main" id="{E2F54295-3F45-01A6-4533-399642CE7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8400" y="5017425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nip Single Corner Rectangle 9">
            <a:extLst>
              <a:ext uri="{FF2B5EF4-FFF2-40B4-BE49-F238E27FC236}">
                <a16:creationId xmlns:a16="http://schemas.microsoft.com/office/drawing/2014/main" id="{DA07CB99-C826-B136-736C-DEF7B960480B}"/>
              </a:ext>
            </a:extLst>
          </p:cNvPr>
          <p:cNvSpPr/>
          <p:nvPr/>
        </p:nvSpPr>
        <p:spPr>
          <a:xfrm flipH="1">
            <a:off x="3409949" y="5222251"/>
            <a:ext cx="331300" cy="110483"/>
          </a:xfrm>
          <a:prstGeom prst="snip1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CBF32D-AF0F-B17B-84E8-076E65F6B5A1}"/>
              </a:ext>
            </a:extLst>
          </p:cNvPr>
          <p:cNvSpPr txBox="1"/>
          <p:nvPr/>
        </p:nvSpPr>
        <p:spPr>
          <a:xfrm>
            <a:off x="2790397" y="5798060"/>
            <a:ext cx="2466573" cy="38779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 lIns="45720" tIns="9144" rIns="45720" bIns="9144" rtlCol="0">
            <a:spAutoFit/>
          </a:bodyPr>
          <a:lstStyle/>
          <a:p>
            <a:r>
              <a:rPr lang="en-US" sz="2400" dirty="0"/>
              <a:t>git commit (again)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28A84B11-B45D-FA4F-C81F-5B54200C8CE2}"/>
              </a:ext>
            </a:extLst>
          </p:cNvPr>
          <p:cNvSpPr/>
          <p:nvPr/>
        </p:nvSpPr>
        <p:spPr>
          <a:xfrm>
            <a:off x="2996697" y="4879756"/>
            <a:ext cx="398353" cy="153971"/>
          </a:xfrm>
          <a:custGeom>
            <a:avLst/>
            <a:gdLst>
              <a:gd name="connsiteX0" fmla="*/ 0 w 398353"/>
              <a:gd name="connsiteY0" fmla="*/ 27222 h 153971"/>
              <a:gd name="connsiteX1" fmla="*/ 244444 w 398353"/>
              <a:gd name="connsiteY1" fmla="*/ 9115 h 153971"/>
              <a:gd name="connsiteX2" fmla="*/ 398353 w 398353"/>
              <a:gd name="connsiteY2" fmla="*/ 153971 h 153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8353" h="153971">
                <a:moveTo>
                  <a:pt x="0" y="27222"/>
                </a:moveTo>
                <a:cubicBezTo>
                  <a:pt x="89026" y="7606"/>
                  <a:pt x="178052" y="-12010"/>
                  <a:pt x="244444" y="9115"/>
                </a:cubicBezTo>
                <a:cubicBezTo>
                  <a:pt x="310836" y="30240"/>
                  <a:pt x="377228" y="110213"/>
                  <a:pt x="398353" y="153971"/>
                </a:cubicBez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BA7F0899-18C7-C3D9-EC7D-1B675DDF47D7}"/>
              </a:ext>
            </a:extLst>
          </p:cNvPr>
          <p:cNvSpPr/>
          <p:nvPr/>
        </p:nvSpPr>
        <p:spPr>
          <a:xfrm>
            <a:off x="3657600" y="4986808"/>
            <a:ext cx="160361" cy="158398"/>
          </a:xfrm>
          <a:custGeom>
            <a:avLst/>
            <a:gdLst>
              <a:gd name="connsiteX0" fmla="*/ 0 w 160361"/>
              <a:gd name="connsiteY0" fmla="*/ 93571 h 158398"/>
              <a:gd name="connsiteX1" fmla="*/ 126242 w 160361"/>
              <a:gd name="connsiteY1" fmla="*/ 1449 h 158398"/>
              <a:gd name="connsiteX2" fmla="*/ 160361 w 160361"/>
              <a:gd name="connsiteY2" fmla="*/ 158398 h 158398"/>
              <a:gd name="connsiteX3" fmla="*/ 160361 w 160361"/>
              <a:gd name="connsiteY3" fmla="*/ 158398 h 158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361" h="158398">
                <a:moveTo>
                  <a:pt x="0" y="93571"/>
                </a:moveTo>
                <a:cubicBezTo>
                  <a:pt x="49757" y="42108"/>
                  <a:pt x="99515" y="-9355"/>
                  <a:pt x="126242" y="1449"/>
                </a:cubicBezTo>
                <a:cubicBezTo>
                  <a:pt x="152969" y="12253"/>
                  <a:pt x="160361" y="158398"/>
                  <a:pt x="160361" y="158398"/>
                </a:cubicBezTo>
                <a:lnTo>
                  <a:pt x="160361" y="158398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997103-A3B8-8E2B-E35B-505F5FFC4356}"/>
              </a:ext>
            </a:extLst>
          </p:cNvPr>
          <p:cNvSpPr txBox="1"/>
          <p:nvPr/>
        </p:nvSpPr>
        <p:spPr>
          <a:xfrm>
            <a:off x="6701036" y="6317734"/>
            <a:ext cx="87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4376DB-B3D6-53D8-D840-7CF7999ED001}"/>
              </a:ext>
            </a:extLst>
          </p:cNvPr>
          <p:cNvSpPr txBox="1"/>
          <p:nvPr/>
        </p:nvSpPr>
        <p:spPr>
          <a:xfrm>
            <a:off x="8680129" y="6317734"/>
            <a:ext cx="1035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REMOTE</a:t>
            </a:r>
          </a:p>
        </p:txBody>
      </p:sp>
    </p:spTree>
    <p:extLst>
      <p:ext uri="{BB962C8B-B14F-4D97-AF65-F5344CB8AC3E}">
        <p14:creationId xmlns:p14="http://schemas.microsoft.com/office/powerpoint/2010/main" val="721223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EA6D31-80C1-9A30-03BC-FE2A1B4AFE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3FCE438F-1BDD-440D-C94D-8924AE455C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609600" y="3889828"/>
            <a:ext cx="4020457" cy="277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Folder - Free files and folders icons">
            <a:extLst>
              <a:ext uri="{FF2B5EF4-FFF2-40B4-BE49-F238E27FC236}">
                <a16:creationId xmlns:a16="http://schemas.microsoft.com/office/drawing/2014/main" id="{65CE2948-CF95-9DEC-B653-3329FD4DC4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371" y="5137879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Folder - Free files and folders icons">
            <a:extLst>
              <a:ext uri="{FF2B5EF4-FFF2-40B4-BE49-F238E27FC236}">
                <a16:creationId xmlns:a16="http://schemas.microsoft.com/office/drawing/2014/main" id="{77E5D345-0559-53A2-68F2-9A61E7201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2373" y="5089245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ingle Cloud Icon PNG &amp; SVG Design For T-Shirts">
            <a:extLst>
              <a:ext uri="{FF2B5EF4-FFF2-40B4-BE49-F238E27FC236}">
                <a16:creationId xmlns:a16="http://schemas.microsoft.com/office/drawing/2014/main" id="{83710067-CB29-2939-C8A5-7B11E4E5B2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262" y="-1215571"/>
            <a:ext cx="65024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Logo, symbol, meaning, history, PNG, brand">
            <a:extLst>
              <a:ext uri="{FF2B5EF4-FFF2-40B4-BE49-F238E27FC236}">
                <a16:creationId xmlns:a16="http://schemas.microsoft.com/office/drawing/2014/main" id="{5805528C-687B-DD7A-EE3E-4CFF13485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77" y="380999"/>
            <a:ext cx="1915885" cy="107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9602EC4-F76D-807A-7090-AEE24C3003D6}"/>
              </a:ext>
            </a:extLst>
          </p:cNvPr>
          <p:cNvCxnSpPr/>
          <p:nvPr/>
        </p:nvCxnSpPr>
        <p:spPr>
          <a:xfrm>
            <a:off x="1246262" y="0"/>
            <a:ext cx="73152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6199253-38E1-CF20-1DB1-4221C4C55495}"/>
              </a:ext>
            </a:extLst>
          </p:cNvPr>
          <p:cNvSpPr txBox="1"/>
          <p:nvPr/>
        </p:nvSpPr>
        <p:spPr>
          <a:xfrm>
            <a:off x="7987969" y="3001608"/>
            <a:ext cx="1400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“repository”</a:t>
            </a:r>
          </a:p>
        </p:txBody>
      </p:sp>
      <p:pic>
        <p:nvPicPr>
          <p:cNvPr id="2054" name="Picture 6" descr="Folder - Free files and folders icons">
            <a:extLst>
              <a:ext uri="{FF2B5EF4-FFF2-40B4-BE49-F238E27FC236}">
                <a16:creationId xmlns:a16="http://schemas.microsoft.com/office/drawing/2014/main" id="{01109754-5D15-3E63-C56F-447108D1BB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2654" y="1977569"/>
            <a:ext cx="1393371" cy="139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Folder - Free files and folders icons">
            <a:extLst>
              <a:ext uri="{FF2B5EF4-FFF2-40B4-BE49-F238E27FC236}">
                <a16:creationId xmlns:a16="http://schemas.microsoft.com/office/drawing/2014/main" id="{5CE4ACD2-5F1F-1822-A050-50B44172E5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281" y="4868316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C20B4E19-F16D-DB53-D378-787698081301}"/>
              </a:ext>
            </a:extLst>
          </p:cNvPr>
          <p:cNvSpPr/>
          <p:nvPr/>
        </p:nvSpPr>
        <p:spPr>
          <a:xfrm>
            <a:off x="1463501" y="2415121"/>
            <a:ext cx="5134070" cy="2816656"/>
          </a:xfrm>
          <a:custGeom>
            <a:avLst/>
            <a:gdLst>
              <a:gd name="connsiteX0" fmla="*/ 5127907 w 5127907"/>
              <a:gd name="connsiteY0" fmla="*/ 394004 h 2998308"/>
              <a:gd name="connsiteX1" fmla="*/ 972595 w 5127907"/>
              <a:gd name="connsiteY1" fmla="*/ 127786 h 2998308"/>
              <a:gd name="connsiteX2" fmla="*/ 322 w 5127907"/>
              <a:gd name="connsiteY2" fmla="*/ 2188080 h 2998308"/>
              <a:gd name="connsiteX3" fmla="*/ 1018894 w 5127907"/>
              <a:gd name="connsiteY3" fmla="*/ 2998308 h 2998308"/>
              <a:gd name="connsiteX4" fmla="*/ 1018894 w 5127907"/>
              <a:gd name="connsiteY4" fmla="*/ 2998308 h 2998308"/>
              <a:gd name="connsiteX0" fmla="*/ 5127717 w 5127717"/>
              <a:gd name="connsiteY0" fmla="*/ 212332 h 2816636"/>
              <a:gd name="connsiteX1" fmla="*/ 1099727 w 5127717"/>
              <a:gd name="connsiteY1" fmla="*/ 223906 h 2816636"/>
              <a:gd name="connsiteX2" fmla="*/ 132 w 5127717"/>
              <a:gd name="connsiteY2" fmla="*/ 2006408 h 2816636"/>
              <a:gd name="connsiteX3" fmla="*/ 1018704 w 5127717"/>
              <a:gd name="connsiteY3" fmla="*/ 2816636 h 2816636"/>
              <a:gd name="connsiteX4" fmla="*/ 1018704 w 5127717"/>
              <a:gd name="connsiteY4" fmla="*/ 2816636 h 2816636"/>
              <a:gd name="connsiteX0" fmla="*/ 5134070 w 5134070"/>
              <a:gd name="connsiteY0" fmla="*/ 212332 h 2816656"/>
              <a:gd name="connsiteX1" fmla="*/ 1106080 w 5134070"/>
              <a:gd name="connsiteY1" fmla="*/ 223906 h 2816656"/>
              <a:gd name="connsiteX2" fmla="*/ 6485 w 5134070"/>
              <a:gd name="connsiteY2" fmla="*/ 2006408 h 2816656"/>
              <a:gd name="connsiteX3" fmla="*/ 1025057 w 5134070"/>
              <a:gd name="connsiteY3" fmla="*/ 2816636 h 2816656"/>
              <a:gd name="connsiteX4" fmla="*/ 1025057 w 5134070"/>
              <a:gd name="connsiteY4" fmla="*/ 2816636 h 281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4070" h="2816656">
                <a:moveTo>
                  <a:pt x="5134070" y="212332"/>
                </a:moveTo>
                <a:cubicBezTo>
                  <a:pt x="3483712" y="-70284"/>
                  <a:pt x="1960677" y="-75107"/>
                  <a:pt x="1106080" y="223906"/>
                </a:cubicBezTo>
                <a:cubicBezTo>
                  <a:pt x="251483" y="522919"/>
                  <a:pt x="-49459" y="1180747"/>
                  <a:pt x="6485" y="2006408"/>
                </a:cubicBezTo>
                <a:cubicBezTo>
                  <a:pt x="62429" y="2832069"/>
                  <a:pt x="1025057" y="2816636"/>
                  <a:pt x="1025057" y="2816636"/>
                </a:cubicBezTo>
                <a:lnTo>
                  <a:pt x="1025057" y="2816636"/>
                </a:lnTo>
              </a:path>
            </a:pathLst>
          </a:custGeom>
          <a:noFill/>
          <a:ln w="76200">
            <a:solidFill>
              <a:schemeClr val="accent5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3B15AF-70F1-3F05-983D-8744064AA079}"/>
              </a:ext>
            </a:extLst>
          </p:cNvPr>
          <p:cNvSpPr txBox="1"/>
          <p:nvPr/>
        </p:nvSpPr>
        <p:spPr>
          <a:xfrm>
            <a:off x="1013708" y="2360069"/>
            <a:ext cx="1074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git pull</a:t>
            </a:r>
          </a:p>
        </p:txBody>
      </p:sp>
      <p:pic>
        <p:nvPicPr>
          <p:cNvPr id="9" name="Picture 6" descr="Folder - Free files and folders icons">
            <a:extLst>
              <a:ext uri="{FF2B5EF4-FFF2-40B4-BE49-F238E27FC236}">
                <a16:creationId xmlns:a16="http://schemas.microsoft.com/office/drawing/2014/main" id="{55489731-695B-0066-0009-352EC72DE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8400" y="5017425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nip Single Corner Rectangle 9">
            <a:extLst>
              <a:ext uri="{FF2B5EF4-FFF2-40B4-BE49-F238E27FC236}">
                <a16:creationId xmlns:a16="http://schemas.microsoft.com/office/drawing/2014/main" id="{673BAD7C-5426-5DE6-0AFF-E8D690D6FD9A}"/>
              </a:ext>
            </a:extLst>
          </p:cNvPr>
          <p:cNvSpPr/>
          <p:nvPr/>
        </p:nvSpPr>
        <p:spPr>
          <a:xfrm flipH="1">
            <a:off x="3409949" y="5222251"/>
            <a:ext cx="331300" cy="110483"/>
          </a:xfrm>
          <a:prstGeom prst="snip1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AA771B-C0F0-C0BB-F249-F55104E49036}"/>
              </a:ext>
            </a:extLst>
          </p:cNvPr>
          <p:cNvSpPr txBox="1"/>
          <p:nvPr/>
        </p:nvSpPr>
        <p:spPr>
          <a:xfrm>
            <a:off x="2790397" y="5798060"/>
            <a:ext cx="1507785" cy="38779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 lIns="45720" tIns="9144" rIns="45720" bIns="9144" rtlCol="0">
            <a:spAutoFit/>
          </a:bodyPr>
          <a:lstStyle/>
          <a:p>
            <a:r>
              <a:rPr lang="en-US" sz="2400" dirty="0"/>
              <a:t>git commit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7B58891B-968E-AE5A-2905-FA487F44EC31}"/>
              </a:ext>
            </a:extLst>
          </p:cNvPr>
          <p:cNvSpPr/>
          <p:nvPr/>
        </p:nvSpPr>
        <p:spPr>
          <a:xfrm>
            <a:off x="2996697" y="4879756"/>
            <a:ext cx="398353" cy="153971"/>
          </a:xfrm>
          <a:custGeom>
            <a:avLst/>
            <a:gdLst>
              <a:gd name="connsiteX0" fmla="*/ 0 w 398353"/>
              <a:gd name="connsiteY0" fmla="*/ 27222 h 153971"/>
              <a:gd name="connsiteX1" fmla="*/ 244444 w 398353"/>
              <a:gd name="connsiteY1" fmla="*/ 9115 h 153971"/>
              <a:gd name="connsiteX2" fmla="*/ 398353 w 398353"/>
              <a:gd name="connsiteY2" fmla="*/ 153971 h 153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8353" h="153971">
                <a:moveTo>
                  <a:pt x="0" y="27222"/>
                </a:moveTo>
                <a:cubicBezTo>
                  <a:pt x="89026" y="7606"/>
                  <a:pt x="178052" y="-12010"/>
                  <a:pt x="244444" y="9115"/>
                </a:cubicBezTo>
                <a:cubicBezTo>
                  <a:pt x="310836" y="30240"/>
                  <a:pt x="377228" y="110213"/>
                  <a:pt x="398353" y="153971"/>
                </a:cubicBez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2D2943AD-50AF-4D9D-B1A4-2AF334459D20}"/>
              </a:ext>
            </a:extLst>
          </p:cNvPr>
          <p:cNvSpPr/>
          <p:nvPr/>
        </p:nvSpPr>
        <p:spPr>
          <a:xfrm>
            <a:off x="3657600" y="4986808"/>
            <a:ext cx="160361" cy="158398"/>
          </a:xfrm>
          <a:custGeom>
            <a:avLst/>
            <a:gdLst>
              <a:gd name="connsiteX0" fmla="*/ 0 w 160361"/>
              <a:gd name="connsiteY0" fmla="*/ 93571 h 158398"/>
              <a:gd name="connsiteX1" fmla="*/ 126242 w 160361"/>
              <a:gd name="connsiteY1" fmla="*/ 1449 h 158398"/>
              <a:gd name="connsiteX2" fmla="*/ 160361 w 160361"/>
              <a:gd name="connsiteY2" fmla="*/ 158398 h 158398"/>
              <a:gd name="connsiteX3" fmla="*/ 160361 w 160361"/>
              <a:gd name="connsiteY3" fmla="*/ 158398 h 158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361" h="158398">
                <a:moveTo>
                  <a:pt x="0" y="93571"/>
                </a:moveTo>
                <a:cubicBezTo>
                  <a:pt x="49757" y="42108"/>
                  <a:pt x="99515" y="-9355"/>
                  <a:pt x="126242" y="1449"/>
                </a:cubicBezTo>
                <a:cubicBezTo>
                  <a:pt x="152969" y="12253"/>
                  <a:pt x="160361" y="158398"/>
                  <a:pt x="160361" y="158398"/>
                </a:cubicBezTo>
                <a:lnTo>
                  <a:pt x="160361" y="158398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D68FB16-9B5E-EAF9-268C-129725426651}"/>
              </a:ext>
            </a:extLst>
          </p:cNvPr>
          <p:cNvSpPr txBox="1"/>
          <p:nvPr/>
        </p:nvSpPr>
        <p:spPr>
          <a:xfrm>
            <a:off x="5021667" y="5333614"/>
            <a:ext cx="12330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git push</a:t>
            </a:r>
          </a:p>
        </p:txBody>
      </p:sp>
      <p:pic>
        <p:nvPicPr>
          <p:cNvPr id="16" name="Picture 15" descr="Folder - Free files and folders icons">
            <a:extLst>
              <a:ext uri="{FF2B5EF4-FFF2-40B4-BE49-F238E27FC236}">
                <a16:creationId xmlns:a16="http://schemas.microsoft.com/office/drawing/2014/main" id="{17C99B4E-24A2-3E44-6CAE-E9C5ADF21D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1971" y="5846751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Folder - Free files and folders icons">
            <a:extLst>
              <a:ext uri="{FF2B5EF4-FFF2-40B4-BE49-F238E27FC236}">
                <a16:creationId xmlns:a16="http://schemas.microsoft.com/office/drawing/2014/main" id="{83DCD22E-A55E-BB33-53C9-988A9A8FCF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7973" y="5798117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Folder - Free files and folders icons">
            <a:extLst>
              <a:ext uri="{FF2B5EF4-FFF2-40B4-BE49-F238E27FC236}">
                <a16:creationId xmlns:a16="http://schemas.microsoft.com/office/drawing/2014/main" id="{0DEADF85-0473-2397-E8C6-2328C321D1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000" y="5726297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Snip Single Corner Rectangle 18">
            <a:extLst>
              <a:ext uri="{FF2B5EF4-FFF2-40B4-BE49-F238E27FC236}">
                <a16:creationId xmlns:a16="http://schemas.microsoft.com/office/drawing/2014/main" id="{A869B86C-0C62-8D7D-84D5-31EE110AEB9B}"/>
              </a:ext>
            </a:extLst>
          </p:cNvPr>
          <p:cNvSpPr/>
          <p:nvPr/>
        </p:nvSpPr>
        <p:spPr>
          <a:xfrm flipH="1">
            <a:off x="5504723" y="5931240"/>
            <a:ext cx="331300" cy="110483"/>
          </a:xfrm>
          <a:prstGeom prst="snip1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ECAEA054-9155-46C9-8974-DA19C2815E36}"/>
              </a:ext>
            </a:extLst>
          </p:cNvPr>
          <p:cNvSpPr/>
          <p:nvPr/>
        </p:nvSpPr>
        <p:spPr>
          <a:xfrm>
            <a:off x="3950891" y="3466269"/>
            <a:ext cx="3289000" cy="1912476"/>
          </a:xfrm>
          <a:custGeom>
            <a:avLst/>
            <a:gdLst>
              <a:gd name="connsiteX0" fmla="*/ 0 w 3935392"/>
              <a:gd name="connsiteY0" fmla="*/ 1840375 h 1840375"/>
              <a:gd name="connsiteX1" fmla="*/ 2812648 w 3935392"/>
              <a:gd name="connsiteY1" fmla="*/ 1527859 h 1840375"/>
              <a:gd name="connsiteX2" fmla="*/ 3935392 w 3935392"/>
              <a:gd name="connsiteY2" fmla="*/ 0 h 1840375"/>
              <a:gd name="connsiteX3" fmla="*/ 3935392 w 3935392"/>
              <a:gd name="connsiteY3" fmla="*/ 0 h 184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35392" h="1840375">
                <a:moveTo>
                  <a:pt x="0" y="1840375"/>
                </a:moveTo>
                <a:cubicBezTo>
                  <a:pt x="1078375" y="1837481"/>
                  <a:pt x="2156750" y="1834588"/>
                  <a:pt x="2812648" y="1527859"/>
                </a:cubicBezTo>
                <a:cubicBezTo>
                  <a:pt x="3468546" y="1221130"/>
                  <a:pt x="3935392" y="0"/>
                  <a:pt x="3935392" y="0"/>
                </a:cubicBezTo>
                <a:lnTo>
                  <a:pt x="3935392" y="0"/>
                </a:lnTo>
              </a:path>
            </a:pathLst>
          </a:custGeom>
          <a:noFill/>
          <a:ln w="76200">
            <a:solidFill>
              <a:schemeClr val="accent5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1496FC8-4F0A-3F5F-FC96-9E7F4D287959}"/>
              </a:ext>
            </a:extLst>
          </p:cNvPr>
          <p:cNvSpPr txBox="1"/>
          <p:nvPr/>
        </p:nvSpPr>
        <p:spPr>
          <a:xfrm>
            <a:off x="6701036" y="6317734"/>
            <a:ext cx="87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CF309D3-14E4-F276-6264-982B00EEB93A}"/>
              </a:ext>
            </a:extLst>
          </p:cNvPr>
          <p:cNvSpPr txBox="1"/>
          <p:nvPr/>
        </p:nvSpPr>
        <p:spPr>
          <a:xfrm>
            <a:off x="8680129" y="6317734"/>
            <a:ext cx="1035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REMOTE</a:t>
            </a:r>
          </a:p>
        </p:txBody>
      </p:sp>
    </p:spTree>
    <p:extLst>
      <p:ext uri="{BB962C8B-B14F-4D97-AF65-F5344CB8AC3E}">
        <p14:creationId xmlns:p14="http://schemas.microsoft.com/office/powerpoint/2010/main" val="2097193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7468E4-AB7E-1FA1-C9DF-91DA7EC9F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0E34DF4B-FE81-BAE7-BEFD-7DB196DDA9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609600" y="3889828"/>
            <a:ext cx="4020457" cy="277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Folder - Free files and folders icons">
            <a:extLst>
              <a:ext uri="{FF2B5EF4-FFF2-40B4-BE49-F238E27FC236}">
                <a16:creationId xmlns:a16="http://schemas.microsoft.com/office/drawing/2014/main" id="{C148CD18-1829-D7A2-4C30-81DA940CC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371" y="5137879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Folder - Free files and folders icons">
            <a:extLst>
              <a:ext uri="{FF2B5EF4-FFF2-40B4-BE49-F238E27FC236}">
                <a16:creationId xmlns:a16="http://schemas.microsoft.com/office/drawing/2014/main" id="{EF18A64B-84F7-316C-0793-63730F31B7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2373" y="5089245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ingle Cloud Icon PNG &amp; SVG Design For T-Shirts">
            <a:extLst>
              <a:ext uri="{FF2B5EF4-FFF2-40B4-BE49-F238E27FC236}">
                <a16:creationId xmlns:a16="http://schemas.microsoft.com/office/drawing/2014/main" id="{790F903D-AA5B-FAE3-CB8E-6A2D716616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262" y="-1215571"/>
            <a:ext cx="65024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Logo, symbol, meaning, history, PNG, brand">
            <a:extLst>
              <a:ext uri="{FF2B5EF4-FFF2-40B4-BE49-F238E27FC236}">
                <a16:creationId xmlns:a16="http://schemas.microsoft.com/office/drawing/2014/main" id="{5F05A509-59C1-B629-858D-53B80FFB70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77" y="380999"/>
            <a:ext cx="1915885" cy="107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87B2FD7-9530-5857-02B6-CAC720E22332}"/>
              </a:ext>
            </a:extLst>
          </p:cNvPr>
          <p:cNvCxnSpPr/>
          <p:nvPr/>
        </p:nvCxnSpPr>
        <p:spPr>
          <a:xfrm>
            <a:off x="1246262" y="0"/>
            <a:ext cx="73152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0042491-5A64-D2FA-1D1D-61E46E0A05C8}"/>
              </a:ext>
            </a:extLst>
          </p:cNvPr>
          <p:cNvSpPr txBox="1"/>
          <p:nvPr/>
        </p:nvSpPr>
        <p:spPr>
          <a:xfrm>
            <a:off x="8015642" y="2059603"/>
            <a:ext cx="27974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“repository”</a:t>
            </a:r>
          </a:p>
          <a:p>
            <a:r>
              <a:rPr lang="en-US" dirty="0"/>
              <a:t>(including commit history)</a:t>
            </a:r>
          </a:p>
        </p:txBody>
      </p:sp>
      <p:pic>
        <p:nvPicPr>
          <p:cNvPr id="3" name="Picture 6" descr="Folder - Free files and folders icons">
            <a:extLst>
              <a:ext uri="{FF2B5EF4-FFF2-40B4-BE49-F238E27FC236}">
                <a16:creationId xmlns:a16="http://schemas.microsoft.com/office/drawing/2014/main" id="{90D05092-A9C6-BF12-9364-A0085B88B2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281" y="4868316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32E90F27-50A7-FAE8-3667-F32432AC77C5}"/>
              </a:ext>
            </a:extLst>
          </p:cNvPr>
          <p:cNvSpPr/>
          <p:nvPr/>
        </p:nvSpPr>
        <p:spPr>
          <a:xfrm>
            <a:off x="1463501" y="2415121"/>
            <a:ext cx="5134070" cy="2816656"/>
          </a:xfrm>
          <a:custGeom>
            <a:avLst/>
            <a:gdLst>
              <a:gd name="connsiteX0" fmla="*/ 5127907 w 5127907"/>
              <a:gd name="connsiteY0" fmla="*/ 394004 h 2998308"/>
              <a:gd name="connsiteX1" fmla="*/ 972595 w 5127907"/>
              <a:gd name="connsiteY1" fmla="*/ 127786 h 2998308"/>
              <a:gd name="connsiteX2" fmla="*/ 322 w 5127907"/>
              <a:gd name="connsiteY2" fmla="*/ 2188080 h 2998308"/>
              <a:gd name="connsiteX3" fmla="*/ 1018894 w 5127907"/>
              <a:gd name="connsiteY3" fmla="*/ 2998308 h 2998308"/>
              <a:gd name="connsiteX4" fmla="*/ 1018894 w 5127907"/>
              <a:gd name="connsiteY4" fmla="*/ 2998308 h 2998308"/>
              <a:gd name="connsiteX0" fmla="*/ 5127717 w 5127717"/>
              <a:gd name="connsiteY0" fmla="*/ 212332 h 2816636"/>
              <a:gd name="connsiteX1" fmla="*/ 1099727 w 5127717"/>
              <a:gd name="connsiteY1" fmla="*/ 223906 h 2816636"/>
              <a:gd name="connsiteX2" fmla="*/ 132 w 5127717"/>
              <a:gd name="connsiteY2" fmla="*/ 2006408 h 2816636"/>
              <a:gd name="connsiteX3" fmla="*/ 1018704 w 5127717"/>
              <a:gd name="connsiteY3" fmla="*/ 2816636 h 2816636"/>
              <a:gd name="connsiteX4" fmla="*/ 1018704 w 5127717"/>
              <a:gd name="connsiteY4" fmla="*/ 2816636 h 2816636"/>
              <a:gd name="connsiteX0" fmla="*/ 5134070 w 5134070"/>
              <a:gd name="connsiteY0" fmla="*/ 212332 h 2816656"/>
              <a:gd name="connsiteX1" fmla="*/ 1106080 w 5134070"/>
              <a:gd name="connsiteY1" fmla="*/ 223906 h 2816656"/>
              <a:gd name="connsiteX2" fmla="*/ 6485 w 5134070"/>
              <a:gd name="connsiteY2" fmla="*/ 2006408 h 2816656"/>
              <a:gd name="connsiteX3" fmla="*/ 1025057 w 5134070"/>
              <a:gd name="connsiteY3" fmla="*/ 2816636 h 2816656"/>
              <a:gd name="connsiteX4" fmla="*/ 1025057 w 5134070"/>
              <a:gd name="connsiteY4" fmla="*/ 2816636 h 281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4070" h="2816656">
                <a:moveTo>
                  <a:pt x="5134070" y="212332"/>
                </a:moveTo>
                <a:cubicBezTo>
                  <a:pt x="3483712" y="-70284"/>
                  <a:pt x="1960677" y="-75107"/>
                  <a:pt x="1106080" y="223906"/>
                </a:cubicBezTo>
                <a:cubicBezTo>
                  <a:pt x="251483" y="522919"/>
                  <a:pt x="-49459" y="1180747"/>
                  <a:pt x="6485" y="2006408"/>
                </a:cubicBezTo>
                <a:cubicBezTo>
                  <a:pt x="62429" y="2832069"/>
                  <a:pt x="1025057" y="2816636"/>
                  <a:pt x="1025057" y="2816636"/>
                </a:cubicBezTo>
                <a:lnTo>
                  <a:pt x="1025057" y="2816636"/>
                </a:lnTo>
              </a:path>
            </a:pathLst>
          </a:custGeom>
          <a:noFill/>
          <a:ln w="76200">
            <a:solidFill>
              <a:schemeClr val="accent5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5D2A77-F487-AB8E-3074-B56EE28C9087}"/>
              </a:ext>
            </a:extLst>
          </p:cNvPr>
          <p:cNvSpPr txBox="1"/>
          <p:nvPr/>
        </p:nvSpPr>
        <p:spPr>
          <a:xfrm>
            <a:off x="1013708" y="2360069"/>
            <a:ext cx="1074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git pull</a:t>
            </a:r>
          </a:p>
        </p:txBody>
      </p:sp>
      <p:pic>
        <p:nvPicPr>
          <p:cNvPr id="9" name="Picture 6" descr="Folder - Free files and folders icons">
            <a:extLst>
              <a:ext uri="{FF2B5EF4-FFF2-40B4-BE49-F238E27FC236}">
                <a16:creationId xmlns:a16="http://schemas.microsoft.com/office/drawing/2014/main" id="{C449182E-4C1D-A34F-228E-4AC67D26D0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8400" y="5017425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nip Single Corner Rectangle 9">
            <a:extLst>
              <a:ext uri="{FF2B5EF4-FFF2-40B4-BE49-F238E27FC236}">
                <a16:creationId xmlns:a16="http://schemas.microsoft.com/office/drawing/2014/main" id="{78CA0A55-46C8-2207-949A-8F4E4624041D}"/>
              </a:ext>
            </a:extLst>
          </p:cNvPr>
          <p:cNvSpPr/>
          <p:nvPr/>
        </p:nvSpPr>
        <p:spPr>
          <a:xfrm flipH="1">
            <a:off x="3409949" y="5222251"/>
            <a:ext cx="331300" cy="110483"/>
          </a:xfrm>
          <a:prstGeom prst="snip1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31CE65-E4F0-0217-BADF-54413A7CB31D}"/>
              </a:ext>
            </a:extLst>
          </p:cNvPr>
          <p:cNvSpPr txBox="1"/>
          <p:nvPr/>
        </p:nvSpPr>
        <p:spPr>
          <a:xfrm>
            <a:off x="2790397" y="5798060"/>
            <a:ext cx="1507785" cy="38779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 lIns="45720" tIns="9144" rIns="45720" bIns="9144" rtlCol="0">
            <a:spAutoFit/>
          </a:bodyPr>
          <a:lstStyle/>
          <a:p>
            <a:r>
              <a:rPr lang="en-US" sz="2400" dirty="0"/>
              <a:t>git commit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E995004A-F35E-8B3F-8261-7CD613DEE77F}"/>
              </a:ext>
            </a:extLst>
          </p:cNvPr>
          <p:cNvSpPr/>
          <p:nvPr/>
        </p:nvSpPr>
        <p:spPr>
          <a:xfrm>
            <a:off x="2996697" y="4879756"/>
            <a:ext cx="398353" cy="153971"/>
          </a:xfrm>
          <a:custGeom>
            <a:avLst/>
            <a:gdLst>
              <a:gd name="connsiteX0" fmla="*/ 0 w 398353"/>
              <a:gd name="connsiteY0" fmla="*/ 27222 h 153971"/>
              <a:gd name="connsiteX1" fmla="*/ 244444 w 398353"/>
              <a:gd name="connsiteY1" fmla="*/ 9115 h 153971"/>
              <a:gd name="connsiteX2" fmla="*/ 398353 w 398353"/>
              <a:gd name="connsiteY2" fmla="*/ 153971 h 153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8353" h="153971">
                <a:moveTo>
                  <a:pt x="0" y="27222"/>
                </a:moveTo>
                <a:cubicBezTo>
                  <a:pt x="89026" y="7606"/>
                  <a:pt x="178052" y="-12010"/>
                  <a:pt x="244444" y="9115"/>
                </a:cubicBezTo>
                <a:cubicBezTo>
                  <a:pt x="310836" y="30240"/>
                  <a:pt x="377228" y="110213"/>
                  <a:pt x="398353" y="153971"/>
                </a:cubicBez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C180F0F5-5069-EC99-31CD-CCDFA7DCC838}"/>
              </a:ext>
            </a:extLst>
          </p:cNvPr>
          <p:cNvSpPr/>
          <p:nvPr/>
        </p:nvSpPr>
        <p:spPr>
          <a:xfrm>
            <a:off x="3657600" y="4986808"/>
            <a:ext cx="160361" cy="158398"/>
          </a:xfrm>
          <a:custGeom>
            <a:avLst/>
            <a:gdLst>
              <a:gd name="connsiteX0" fmla="*/ 0 w 160361"/>
              <a:gd name="connsiteY0" fmla="*/ 93571 h 158398"/>
              <a:gd name="connsiteX1" fmla="*/ 126242 w 160361"/>
              <a:gd name="connsiteY1" fmla="*/ 1449 h 158398"/>
              <a:gd name="connsiteX2" fmla="*/ 160361 w 160361"/>
              <a:gd name="connsiteY2" fmla="*/ 158398 h 158398"/>
              <a:gd name="connsiteX3" fmla="*/ 160361 w 160361"/>
              <a:gd name="connsiteY3" fmla="*/ 158398 h 158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361" h="158398">
                <a:moveTo>
                  <a:pt x="0" y="93571"/>
                </a:moveTo>
                <a:cubicBezTo>
                  <a:pt x="49757" y="42108"/>
                  <a:pt x="99515" y="-9355"/>
                  <a:pt x="126242" y="1449"/>
                </a:cubicBezTo>
                <a:cubicBezTo>
                  <a:pt x="152969" y="12253"/>
                  <a:pt x="160361" y="158398"/>
                  <a:pt x="160361" y="158398"/>
                </a:cubicBezTo>
                <a:lnTo>
                  <a:pt x="160361" y="158398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1CD187EE-2D35-529C-614A-A8DF8E3368B3}"/>
              </a:ext>
            </a:extLst>
          </p:cNvPr>
          <p:cNvSpPr/>
          <p:nvPr/>
        </p:nvSpPr>
        <p:spPr>
          <a:xfrm>
            <a:off x="3950891" y="3466269"/>
            <a:ext cx="3289000" cy="1912476"/>
          </a:xfrm>
          <a:custGeom>
            <a:avLst/>
            <a:gdLst>
              <a:gd name="connsiteX0" fmla="*/ 0 w 3935392"/>
              <a:gd name="connsiteY0" fmla="*/ 1840375 h 1840375"/>
              <a:gd name="connsiteX1" fmla="*/ 2812648 w 3935392"/>
              <a:gd name="connsiteY1" fmla="*/ 1527859 h 1840375"/>
              <a:gd name="connsiteX2" fmla="*/ 3935392 w 3935392"/>
              <a:gd name="connsiteY2" fmla="*/ 0 h 1840375"/>
              <a:gd name="connsiteX3" fmla="*/ 3935392 w 3935392"/>
              <a:gd name="connsiteY3" fmla="*/ 0 h 184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35392" h="1840375">
                <a:moveTo>
                  <a:pt x="0" y="1840375"/>
                </a:moveTo>
                <a:cubicBezTo>
                  <a:pt x="1078375" y="1837481"/>
                  <a:pt x="2156750" y="1834588"/>
                  <a:pt x="2812648" y="1527859"/>
                </a:cubicBezTo>
                <a:cubicBezTo>
                  <a:pt x="3468546" y="1221130"/>
                  <a:pt x="3935392" y="0"/>
                  <a:pt x="3935392" y="0"/>
                </a:cubicBezTo>
                <a:lnTo>
                  <a:pt x="3935392" y="0"/>
                </a:lnTo>
              </a:path>
            </a:pathLst>
          </a:custGeom>
          <a:noFill/>
          <a:ln w="76200">
            <a:solidFill>
              <a:schemeClr val="accent5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982CA8-36BB-5ED4-BE24-B6CA08CFA3BA}"/>
              </a:ext>
            </a:extLst>
          </p:cNvPr>
          <p:cNvSpPr txBox="1"/>
          <p:nvPr/>
        </p:nvSpPr>
        <p:spPr>
          <a:xfrm>
            <a:off x="5021667" y="5333614"/>
            <a:ext cx="12330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git push</a:t>
            </a:r>
          </a:p>
        </p:txBody>
      </p:sp>
      <p:pic>
        <p:nvPicPr>
          <p:cNvPr id="16" name="Picture 15" descr="Folder - Free files and folders icons">
            <a:extLst>
              <a:ext uri="{FF2B5EF4-FFF2-40B4-BE49-F238E27FC236}">
                <a16:creationId xmlns:a16="http://schemas.microsoft.com/office/drawing/2014/main" id="{CEC55FB0-B404-3DEE-5F7F-B5D2DB31F8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1971" y="5846751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Folder - Free files and folders icons">
            <a:extLst>
              <a:ext uri="{FF2B5EF4-FFF2-40B4-BE49-F238E27FC236}">
                <a16:creationId xmlns:a16="http://schemas.microsoft.com/office/drawing/2014/main" id="{DD742B2D-F820-2ABA-5F16-2B4264593E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7973" y="5798117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Folder - Free files and folders icons">
            <a:extLst>
              <a:ext uri="{FF2B5EF4-FFF2-40B4-BE49-F238E27FC236}">
                <a16:creationId xmlns:a16="http://schemas.microsoft.com/office/drawing/2014/main" id="{0C2834A8-178D-51F7-DB35-981727A35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000" y="5726297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Snip Single Corner Rectangle 18">
            <a:extLst>
              <a:ext uri="{FF2B5EF4-FFF2-40B4-BE49-F238E27FC236}">
                <a16:creationId xmlns:a16="http://schemas.microsoft.com/office/drawing/2014/main" id="{760EE124-0D5E-881A-1B9E-E6EA91243B01}"/>
              </a:ext>
            </a:extLst>
          </p:cNvPr>
          <p:cNvSpPr/>
          <p:nvPr/>
        </p:nvSpPr>
        <p:spPr>
          <a:xfrm flipH="1">
            <a:off x="5504723" y="5931240"/>
            <a:ext cx="331300" cy="110483"/>
          </a:xfrm>
          <a:prstGeom prst="snip1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A1B929FD-4309-4688-D545-FC18B2C99D0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45577" y="1963966"/>
            <a:ext cx="1402589" cy="145551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859C733-28B7-6B78-C437-F6D21FA74152}"/>
              </a:ext>
            </a:extLst>
          </p:cNvPr>
          <p:cNvSpPr txBox="1"/>
          <p:nvPr/>
        </p:nvSpPr>
        <p:spPr>
          <a:xfrm>
            <a:off x="6701036" y="6317734"/>
            <a:ext cx="87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26CA34B-E31D-A8E4-4B6A-567075206DB2}"/>
              </a:ext>
            </a:extLst>
          </p:cNvPr>
          <p:cNvSpPr txBox="1"/>
          <p:nvPr/>
        </p:nvSpPr>
        <p:spPr>
          <a:xfrm>
            <a:off x="8680129" y="6317734"/>
            <a:ext cx="1035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REMOTE</a:t>
            </a:r>
          </a:p>
        </p:txBody>
      </p:sp>
    </p:spTree>
    <p:extLst>
      <p:ext uri="{BB962C8B-B14F-4D97-AF65-F5344CB8AC3E}">
        <p14:creationId xmlns:p14="http://schemas.microsoft.com/office/powerpoint/2010/main" val="7523577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0A276E-88E2-8897-6FCE-2478D5712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this workflow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871947-F520-C28A-C4B5-64817A0F29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91786"/>
            <a:ext cx="3932237" cy="399326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FOR YOU: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Version control (commits = “checkpoints”)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You can restore back to what the repository looked like at that commit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Commit titles provide documentation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Back up your work!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FOR OTHERS: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GitHub provides a platform for collaborators to build off your code</a:t>
            </a: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D62F8325-E2AD-D39A-DCAF-571829ABA7F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966"/>
          <a:stretch>
            <a:fillRect/>
          </a:stretch>
        </p:blipFill>
        <p:spPr>
          <a:xfrm>
            <a:off x="4772025" y="1181100"/>
            <a:ext cx="7137202" cy="448630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35869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41DEF-4312-199B-BB48-303001195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try it!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4BA44-FEA8-0234-3ED0-E01AAA92B7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Navigate to your profile on </a:t>
            </a:r>
            <a:r>
              <a:rPr lang="en-US" dirty="0" err="1"/>
              <a:t>github.com</a:t>
            </a:r>
            <a:endParaRPr lang="en-US" dirty="0"/>
          </a:p>
          <a:p>
            <a:r>
              <a:rPr lang="en-US" dirty="0"/>
              <a:t>Create a repository</a:t>
            </a:r>
          </a:p>
          <a:p>
            <a:r>
              <a:rPr lang="en-US" dirty="0"/>
              <a:t>git pull</a:t>
            </a:r>
          </a:p>
          <a:p>
            <a:r>
              <a:rPr lang="en-US" dirty="0"/>
              <a:t>Make local changes</a:t>
            </a:r>
          </a:p>
          <a:p>
            <a:r>
              <a:rPr lang="en-US" dirty="0"/>
              <a:t>git commit</a:t>
            </a:r>
          </a:p>
          <a:p>
            <a:r>
              <a:rPr lang="en-US" dirty="0"/>
              <a:t>git push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A3AAE6-4ACB-6A19-5A83-8081872275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966"/>
          <a:stretch>
            <a:fillRect/>
          </a:stretch>
        </p:blipFill>
        <p:spPr>
          <a:xfrm>
            <a:off x="5619751" y="2563380"/>
            <a:ext cx="6251376" cy="392949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059568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EBA888-40C5-283E-43BC-98020A3F71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8D34453A-6DEE-DF3A-380A-CF9299BC9B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609600" y="3889828"/>
            <a:ext cx="4020457" cy="277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Folder - Free files and folders icons">
            <a:extLst>
              <a:ext uri="{FF2B5EF4-FFF2-40B4-BE49-F238E27FC236}">
                <a16:creationId xmlns:a16="http://schemas.microsoft.com/office/drawing/2014/main" id="{080CC898-3A4F-5C05-A811-1E9D5718DB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371" y="5137879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Folder - Free files and folders icons">
            <a:extLst>
              <a:ext uri="{FF2B5EF4-FFF2-40B4-BE49-F238E27FC236}">
                <a16:creationId xmlns:a16="http://schemas.microsoft.com/office/drawing/2014/main" id="{AF0E8CCD-42BB-BB69-20E1-CBB71B8BAC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2373" y="5089245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ingle Cloud Icon PNG &amp; SVG Design For T-Shirts">
            <a:extLst>
              <a:ext uri="{FF2B5EF4-FFF2-40B4-BE49-F238E27FC236}">
                <a16:creationId xmlns:a16="http://schemas.microsoft.com/office/drawing/2014/main" id="{8189F3F4-F3B5-904B-46BF-B382AEDBFB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262" y="-1215571"/>
            <a:ext cx="65024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Logo, symbol, meaning, history, PNG, brand">
            <a:extLst>
              <a:ext uri="{FF2B5EF4-FFF2-40B4-BE49-F238E27FC236}">
                <a16:creationId xmlns:a16="http://schemas.microsoft.com/office/drawing/2014/main" id="{E8983E19-7F87-1F43-50D5-7E9295796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77" y="380999"/>
            <a:ext cx="1915885" cy="107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69C72969-C227-69B0-3356-72441132A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0225">
            <a:off x="2770298" y="4296293"/>
            <a:ext cx="1075289" cy="449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0175C72-AA57-7451-FE45-68131C8404C9}"/>
              </a:ext>
            </a:extLst>
          </p:cNvPr>
          <p:cNvCxnSpPr/>
          <p:nvPr/>
        </p:nvCxnSpPr>
        <p:spPr>
          <a:xfrm>
            <a:off x="1246262" y="0"/>
            <a:ext cx="73152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6D750ED-D601-EFCE-2D1D-DF58F2E525BE}"/>
              </a:ext>
            </a:extLst>
          </p:cNvPr>
          <p:cNvSpPr txBox="1"/>
          <p:nvPr/>
        </p:nvSpPr>
        <p:spPr>
          <a:xfrm>
            <a:off x="8015642" y="2059603"/>
            <a:ext cx="27974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“repository”</a:t>
            </a:r>
          </a:p>
          <a:p>
            <a:r>
              <a:rPr lang="en-US" dirty="0"/>
              <a:t>(including commit history)</a:t>
            </a:r>
          </a:p>
        </p:txBody>
      </p:sp>
      <p:pic>
        <p:nvPicPr>
          <p:cNvPr id="3" name="Picture 6" descr="Folder - Free files and folders icons">
            <a:extLst>
              <a:ext uri="{FF2B5EF4-FFF2-40B4-BE49-F238E27FC236}">
                <a16:creationId xmlns:a16="http://schemas.microsoft.com/office/drawing/2014/main" id="{2AB77977-3D43-845A-23B7-F20F65A3D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281" y="4868316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0267D6CF-A48A-4D2A-9A6A-0E02BB029DF1}"/>
              </a:ext>
            </a:extLst>
          </p:cNvPr>
          <p:cNvSpPr/>
          <p:nvPr/>
        </p:nvSpPr>
        <p:spPr>
          <a:xfrm>
            <a:off x="1463501" y="2415121"/>
            <a:ext cx="5134070" cy="2816656"/>
          </a:xfrm>
          <a:custGeom>
            <a:avLst/>
            <a:gdLst>
              <a:gd name="connsiteX0" fmla="*/ 5127907 w 5127907"/>
              <a:gd name="connsiteY0" fmla="*/ 394004 h 2998308"/>
              <a:gd name="connsiteX1" fmla="*/ 972595 w 5127907"/>
              <a:gd name="connsiteY1" fmla="*/ 127786 h 2998308"/>
              <a:gd name="connsiteX2" fmla="*/ 322 w 5127907"/>
              <a:gd name="connsiteY2" fmla="*/ 2188080 h 2998308"/>
              <a:gd name="connsiteX3" fmla="*/ 1018894 w 5127907"/>
              <a:gd name="connsiteY3" fmla="*/ 2998308 h 2998308"/>
              <a:gd name="connsiteX4" fmla="*/ 1018894 w 5127907"/>
              <a:gd name="connsiteY4" fmla="*/ 2998308 h 2998308"/>
              <a:gd name="connsiteX0" fmla="*/ 5127717 w 5127717"/>
              <a:gd name="connsiteY0" fmla="*/ 212332 h 2816636"/>
              <a:gd name="connsiteX1" fmla="*/ 1099727 w 5127717"/>
              <a:gd name="connsiteY1" fmla="*/ 223906 h 2816636"/>
              <a:gd name="connsiteX2" fmla="*/ 132 w 5127717"/>
              <a:gd name="connsiteY2" fmla="*/ 2006408 h 2816636"/>
              <a:gd name="connsiteX3" fmla="*/ 1018704 w 5127717"/>
              <a:gd name="connsiteY3" fmla="*/ 2816636 h 2816636"/>
              <a:gd name="connsiteX4" fmla="*/ 1018704 w 5127717"/>
              <a:gd name="connsiteY4" fmla="*/ 2816636 h 2816636"/>
              <a:gd name="connsiteX0" fmla="*/ 5134070 w 5134070"/>
              <a:gd name="connsiteY0" fmla="*/ 212332 h 2816656"/>
              <a:gd name="connsiteX1" fmla="*/ 1106080 w 5134070"/>
              <a:gd name="connsiteY1" fmla="*/ 223906 h 2816656"/>
              <a:gd name="connsiteX2" fmla="*/ 6485 w 5134070"/>
              <a:gd name="connsiteY2" fmla="*/ 2006408 h 2816656"/>
              <a:gd name="connsiteX3" fmla="*/ 1025057 w 5134070"/>
              <a:gd name="connsiteY3" fmla="*/ 2816636 h 2816656"/>
              <a:gd name="connsiteX4" fmla="*/ 1025057 w 5134070"/>
              <a:gd name="connsiteY4" fmla="*/ 2816636 h 281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4070" h="2816656">
                <a:moveTo>
                  <a:pt x="5134070" y="212332"/>
                </a:moveTo>
                <a:cubicBezTo>
                  <a:pt x="3483712" y="-70284"/>
                  <a:pt x="1960677" y="-75107"/>
                  <a:pt x="1106080" y="223906"/>
                </a:cubicBezTo>
                <a:cubicBezTo>
                  <a:pt x="251483" y="522919"/>
                  <a:pt x="-49459" y="1180747"/>
                  <a:pt x="6485" y="2006408"/>
                </a:cubicBezTo>
                <a:cubicBezTo>
                  <a:pt x="62429" y="2832069"/>
                  <a:pt x="1025057" y="2816636"/>
                  <a:pt x="1025057" y="2816636"/>
                </a:cubicBezTo>
                <a:lnTo>
                  <a:pt x="1025057" y="2816636"/>
                </a:lnTo>
              </a:path>
            </a:pathLst>
          </a:custGeom>
          <a:noFill/>
          <a:ln w="76200">
            <a:solidFill>
              <a:schemeClr val="accent5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9625F4-F15A-94DC-6BBC-24C645924D0F}"/>
              </a:ext>
            </a:extLst>
          </p:cNvPr>
          <p:cNvSpPr txBox="1"/>
          <p:nvPr/>
        </p:nvSpPr>
        <p:spPr>
          <a:xfrm>
            <a:off x="1013708" y="2360069"/>
            <a:ext cx="1074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git pull</a:t>
            </a:r>
          </a:p>
        </p:txBody>
      </p:sp>
      <p:pic>
        <p:nvPicPr>
          <p:cNvPr id="9" name="Picture 6" descr="Folder - Free files and folders icons">
            <a:extLst>
              <a:ext uri="{FF2B5EF4-FFF2-40B4-BE49-F238E27FC236}">
                <a16:creationId xmlns:a16="http://schemas.microsoft.com/office/drawing/2014/main" id="{7FDFDA8D-57BD-F447-F963-C466B783AB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8400" y="5017425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nip Single Corner Rectangle 9">
            <a:extLst>
              <a:ext uri="{FF2B5EF4-FFF2-40B4-BE49-F238E27FC236}">
                <a16:creationId xmlns:a16="http://schemas.microsoft.com/office/drawing/2014/main" id="{62A4FD14-7CFF-FF5C-F506-B3ACFBF957CD}"/>
              </a:ext>
            </a:extLst>
          </p:cNvPr>
          <p:cNvSpPr/>
          <p:nvPr/>
        </p:nvSpPr>
        <p:spPr>
          <a:xfrm flipH="1">
            <a:off x="3409949" y="5222251"/>
            <a:ext cx="331300" cy="110483"/>
          </a:xfrm>
          <a:prstGeom prst="snip1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1AFC89-05DC-A4C1-06B4-66535AF0D5B9}"/>
              </a:ext>
            </a:extLst>
          </p:cNvPr>
          <p:cNvSpPr txBox="1"/>
          <p:nvPr/>
        </p:nvSpPr>
        <p:spPr>
          <a:xfrm>
            <a:off x="2790397" y="5798060"/>
            <a:ext cx="1507785" cy="38779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 lIns="45720" tIns="9144" rIns="45720" bIns="9144" rtlCol="0">
            <a:spAutoFit/>
          </a:bodyPr>
          <a:lstStyle/>
          <a:p>
            <a:r>
              <a:rPr lang="en-US" sz="2400" dirty="0"/>
              <a:t>git commit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E5F5FD45-0819-1BAF-C8BA-C24918283569}"/>
              </a:ext>
            </a:extLst>
          </p:cNvPr>
          <p:cNvSpPr/>
          <p:nvPr/>
        </p:nvSpPr>
        <p:spPr>
          <a:xfrm>
            <a:off x="2996697" y="4879756"/>
            <a:ext cx="398353" cy="153971"/>
          </a:xfrm>
          <a:custGeom>
            <a:avLst/>
            <a:gdLst>
              <a:gd name="connsiteX0" fmla="*/ 0 w 398353"/>
              <a:gd name="connsiteY0" fmla="*/ 27222 h 153971"/>
              <a:gd name="connsiteX1" fmla="*/ 244444 w 398353"/>
              <a:gd name="connsiteY1" fmla="*/ 9115 h 153971"/>
              <a:gd name="connsiteX2" fmla="*/ 398353 w 398353"/>
              <a:gd name="connsiteY2" fmla="*/ 153971 h 153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8353" h="153971">
                <a:moveTo>
                  <a:pt x="0" y="27222"/>
                </a:moveTo>
                <a:cubicBezTo>
                  <a:pt x="89026" y="7606"/>
                  <a:pt x="178052" y="-12010"/>
                  <a:pt x="244444" y="9115"/>
                </a:cubicBezTo>
                <a:cubicBezTo>
                  <a:pt x="310836" y="30240"/>
                  <a:pt x="377228" y="110213"/>
                  <a:pt x="398353" y="153971"/>
                </a:cubicBez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9691A2D4-1394-74A5-FB39-8210141D8E0D}"/>
              </a:ext>
            </a:extLst>
          </p:cNvPr>
          <p:cNvSpPr/>
          <p:nvPr/>
        </p:nvSpPr>
        <p:spPr>
          <a:xfrm>
            <a:off x="3657600" y="4986808"/>
            <a:ext cx="160361" cy="158398"/>
          </a:xfrm>
          <a:custGeom>
            <a:avLst/>
            <a:gdLst>
              <a:gd name="connsiteX0" fmla="*/ 0 w 160361"/>
              <a:gd name="connsiteY0" fmla="*/ 93571 h 158398"/>
              <a:gd name="connsiteX1" fmla="*/ 126242 w 160361"/>
              <a:gd name="connsiteY1" fmla="*/ 1449 h 158398"/>
              <a:gd name="connsiteX2" fmla="*/ 160361 w 160361"/>
              <a:gd name="connsiteY2" fmla="*/ 158398 h 158398"/>
              <a:gd name="connsiteX3" fmla="*/ 160361 w 160361"/>
              <a:gd name="connsiteY3" fmla="*/ 158398 h 158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361" h="158398">
                <a:moveTo>
                  <a:pt x="0" y="93571"/>
                </a:moveTo>
                <a:cubicBezTo>
                  <a:pt x="49757" y="42108"/>
                  <a:pt x="99515" y="-9355"/>
                  <a:pt x="126242" y="1449"/>
                </a:cubicBezTo>
                <a:cubicBezTo>
                  <a:pt x="152969" y="12253"/>
                  <a:pt x="160361" y="158398"/>
                  <a:pt x="160361" y="158398"/>
                </a:cubicBezTo>
                <a:lnTo>
                  <a:pt x="160361" y="158398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6A896FC7-05FB-0A31-AD01-070D3D81D866}"/>
              </a:ext>
            </a:extLst>
          </p:cNvPr>
          <p:cNvSpPr/>
          <p:nvPr/>
        </p:nvSpPr>
        <p:spPr>
          <a:xfrm>
            <a:off x="3950891" y="3466269"/>
            <a:ext cx="3289000" cy="1912476"/>
          </a:xfrm>
          <a:custGeom>
            <a:avLst/>
            <a:gdLst>
              <a:gd name="connsiteX0" fmla="*/ 0 w 3935392"/>
              <a:gd name="connsiteY0" fmla="*/ 1840375 h 1840375"/>
              <a:gd name="connsiteX1" fmla="*/ 2812648 w 3935392"/>
              <a:gd name="connsiteY1" fmla="*/ 1527859 h 1840375"/>
              <a:gd name="connsiteX2" fmla="*/ 3935392 w 3935392"/>
              <a:gd name="connsiteY2" fmla="*/ 0 h 1840375"/>
              <a:gd name="connsiteX3" fmla="*/ 3935392 w 3935392"/>
              <a:gd name="connsiteY3" fmla="*/ 0 h 184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35392" h="1840375">
                <a:moveTo>
                  <a:pt x="0" y="1840375"/>
                </a:moveTo>
                <a:cubicBezTo>
                  <a:pt x="1078375" y="1837481"/>
                  <a:pt x="2156750" y="1834588"/>
                  <a:pt x="2812648" y="1527859"/>
                </a:cubicBezTo>
                <a:cubicBezTo>
                  <a:pt x="3468546" y="1221130"/>
                  <a:pt x="3935392" y="0"/>
                  <a:pt x="3935392" y="0"/>
                </a:cubicBezTo>
                <a:lnTo>
                  <a:pt x="3935392" y="0"/>
                </a:lnTo>
              </a:path>
            </a:pathLst>
          </a:custGeom>
          <a:noFill/>
          <a:ln w="76200">
            <a:solidFill>
              <a:schemeClr val="accent5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32FC330-6719-D2A8-C54E-ABDB163541D6}"/>
              </a:ext>
            </a:extLst>
          </p:cNvPr>
          <p:cNvSpPr txBox="1"/>
          <p:nvPr/>
        </p:nvSpPr>
        <p:spPr>
          <a:xfrm>
            <a:off x="5021667" y="5333614"/>
            <a:ext cx="12330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git push</a:t>
            </a:r>
          </a:p>
        </p:txBody>
      </p:sp>
      <p:pic>
        <p:nvPicPr>
          <p:cNvPr id="16" name="Picture 15" descr="Folder - Free files and folders icons">
            <a:extLst>
              <a:ext uri="{FF2B5EF4-FFF2-40B4-BE49-F238E27FC236}">
                <a16:creationId xmlns:a16="http://schemas.microsoft.com/office/drawing/2014/main" id="{DCB1FE6F-1E2D-A368-62CA-ED469D61F2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1971" y="5846751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Folder - Free files and folders icons">
            <a:extLst>
              <a:ext uri="{FF2B5EF4-FFF2-40B4-BE49-F238E27FC236}">
                <a16:creationId xmlns:a16="http://schemas.microsoft.com/office/drawing/2014/main" id="{FFD339FF-033B-9B11-23F1-1CE0361E5C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7973" y="5798117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Folder - Free files and folders icons">
            <a:extLst>
              <a:ext uri="{FF2B5EF4-FFF2-40B4-BE49-F238E27FC236}">
                <a16:creationId xmlns:a16="http://schemas.microsoft.com/office/drawing/2014/main" id="{7581B6E0-61ED-5E69-A123-668F8C36D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000" y="5726297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Snip Single Corner Rectangle 18">
            <a:extLst>
              <a:ext uri="{FF2B5EF4-FFF2-40B4-BE49-F238E27FC236}">
                <a16:creationId xmlns:a16="http://schemas.microsoft.com/office/drawing/2014/main" id="{80F60096-1C62-3406-B64C-AF0BE3F35409}"/>
              </a:ext>
            </a:extLst>
          </p:cNvPr>
          <p:cNvSpPr/>
          <p:nvPr/>
        </p:nvSpPr>
        <p:spPr>
          <a:xfrm flipH="1">
            <a:off x="5504723" y="5931240"/>
            <a:ext cx="331300" cy="110483"/>
          </a:xfrm>
          <a:prstGeom prst="snip1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D4D6276F-FBDB-531C-9C9E-983D4724A31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45577" y="1963966"/>
            <a:ext cx="1402589" cy="145551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860CB16-5DBC-B0DB-2349-EFEBB81E2210}"/>
              </a:ext>
            </a:extLst>
          </p:cNvPr>
          <p:cNvSpPr txBox="1"/>
          <p:nvPr/>
        </p:nvSpPr>
        <p:spPr>
          <a:xfrm>
            <a:off x="6701036" y="6317734"/>
            <a:ext cx="87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309382C-3084-7564-3440-B359D04E55D5}"/>
              </a:ext>
            </a:extLst>
          </p:cNvPr>
          <p:cNvSpPr txBox="1"/>
          <p:nvPr/>
        </p:nvSpPr>
        <p:spPr>
          <a:xfrm>
            <a:off x="8680129" y="6317734"/>
            <a:ext cx="1035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REMOTE</a:t>
            </a:r>
          </a:p>
        </p:txBody>
      </p:sp>
    </p:spTree>
    <p:extLst>
      <p:ext uri="{BB962C8B-B14F-4D97-AF65-F5344CB8AC3E}">
        <p14:creationId xmlns:p14="http://schemas.microsoft.com/office/powerpoint/2010/main" val="11161336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1BB169-5AA6-F6CB-2B54-032F23FBB0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C4177925-51A2-0B64-7141-7B0385A9DA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609600" y="3889828"/>
            <a:ext cx="4020457" cy="277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Folder - Free files and folders icons">
            <a:extLst>
              <a:ext uri="{FF2B5EF4-FFF2-40B4-BE49-F238E27FC236}">
                <a16:creationId xmlns:a16="http://schemas.microsoft.com/office/drawing/2014/main" id="{96D98A5D-B82C-F3CC-4FB0-47F9582F18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371" y="5137879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Folder - Free files and folders icons">
            <a:extLst>
              <a:ext uri="{FF2B5EF4-FFF2-40B4-BE49-F238E27FC236}">
                <a16:creationId xmlns:a16="http://schemas.microsoft.com/office/drawing/2014/main" id="{1D8A76C1-936E-735B-9E31-D51FCC9E68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2373" y="5089245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ingle Cloud Icon PNG &amp; SVG Design For T-Shirts">
            <a:extLst>
              <a:ext uri="{FF2B5EF4-FFF2-40B4-BE49-F238E27FC236}">
                <a16:creationId xmlns:a16="http://schemas.microsoft.com/office/drawing/2014/main" id="{A4EE7F1A-1F16-CA90-1BB5-4E5A77A20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262" y="-1215571"/>
            <a:ext cx="65024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Logo, symbol, meaning, history, PNG, brand">
            <a:extLst>
              <a:ext uri="{FF2B5EF4-FFF2-40B4-BE49-F238E27FC236}">
                <a16:creationId xmlns:a16="http://schemas.microsoft.com/office/drawing/2014/main" id="{1A4F8680-142B-243F-A627-A70C38C45E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77" y="380999"/>
            <a:ext cx="1915885" cy="107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598FB231-7D5F-569F-3452-7D433C3A4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0225">
            <a:off x="2770298" y="4296293"/>
            <a:ext cx="1075289" cy="449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98A4FF4-27A2-853C-E996-ACED424D80DE}"/>
              </a:ext>
            </a:extLst>
          </p:cNvPr>
          <p:cNvCxnSpPr/>
          <p:nvPr/>
        </p:nvCxnSpPr>
        <p:spPr>
          <a:xfrm>
            <a:off x="1246262" y="0"/>
            <a:ext cx="73152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2F2CDCF-EAFC-C9C1-72E3-F2B9251BB3FC}"/>
              </a:ext>
            </a:extLst>
          </p:cNvPr>
          <p:cNvSpPr txBox="1"/>
          <p:nvPr/>
        </p:nvSpPr>
        <p:spPr>
          <a:xfrm>
            <a:off x="8015642" y="2059603"/>
            <a:ext cx="27974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“repository”</a:t>
            </a:r>
          </a:p>
          <a:p>
            <a:r>
              <a:rPr lang="en-US" dirty="0"/>
              <a:t>(including commit history)</a:t>
            </a:r>
          </a:p>
        </p:txBody>
      </p:sp>
      <p:pic>
        <p:nvPicPr>
          <p:cNvPr id="3" name="Picture 6" descr="Folder - Free files and folders icons">
            <a:extLst>
              <a:ext uri="{FF2B5EF4-FFF2-40B4-BE49-F238E27FC236}">
                <a16:creationId xmlns:a16="http://schemas.microsoft.com/office/drawing/2014/main" id="{0534F80B-670D-5536-1D16-D45BEEBD6F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281" y="4868316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14615F3A-147A-24A2-BC78-D6621E24F2E0}"/>
              </a:ext>
            </a:extLst>
          </p:cNvPr>
          <p:cNvSpPr/>
          <p:nvPr/>
        </p:nvSpPr>
        <p:spPr>
          <a:xfrm>
            <a:off x="1463501" y="2415121"/>
            <a:ext cx="5134070" cy="2816656"/>
          </a:xfrm>
          <a:custGeom>
            <a:avLst/>
            <a:gdLst>
              <a:gd name="connsiteX0" fmla="*/ 5127907 w 5127907"/>
              <a:gd name="connsiteY0" fmla="*/ 394004 h 2998308"/>
              <a:gd name="connsiteX1" fmla="*/ 972595 w 5127907"/>
              <a:gd name="connsiteY1" fmla="*/ 127786 h 2998308"/>
              <a:gd name="connsiteX2" fmla="*/ 322 w 5127907"/>
              <a:gd name="connsiteY2" fmla="*/ 2188080 h 2998308"/>
              <a:gd name="connsiteX3" fmla="*/ 1018894 w 5127907"/>
              <a:gd name="connsiteY3" fmla="*/ 2998308 h 2998308"/>
              <a:gd name="connsiteX4" fmla="*/ 1018894 w 5127907"/>
              <a:gd name="connsiteY4" fmla="*/ 2998308 h 2998308"/>
              <a:gd name="connsiteX0" fmla="*/ 5127717 w 5127717"/>
              <a:gd name="connsiteY0" fmla="*/ 212332 h 2816636"/>
              <a:gd name="connsiteX1" fmla="*/ 1099727 w 5127717"/>
              <a:gd name="connsiteY1" fmla="*/ 223906 h 2816636"/>
              <a:gd name="connsiteX2" fmla="*/ 132 w 5127717"/>
              <a:gd name="connsiteY2" fmla="*/ 2006408 h 2816636"/>
              <a:gd name="connsiteX3" fmla="*/ 1018704 w 5127717"/>
              <a:gd name="connsiteY3" fmla="*/ 2816636 h 2816636"/>
              <a:gd name="connsiteX4" fmla="*/ 1018704 w 5127717"/>
              <a:gd name="connsiteY4" fmla="*/ 2816636 h 2816636"/>
              <a:gd name="connsiteX0" fmla="*/ 5134070 w 5134070"/>
              <a:gd name="connsiteY0" fmla="*/ 212332 h 2816656"/>
              <a:gd name="connsiteX1" fmla="*/ 1106080 w 5134070"/>
              <a:gd name="connsiteY1" fmla="*/ 223906 h 2816656"/>
              <a:gd name="connsiteX2" fmla="*/ 6485 w 5134070"/>
              <a:gd name="connsiteY2" fmla="*/ 2006408 h 2816656"/>
              <a:gd name="connsiteX3" fmla="*/ 1025057 w 5134070"/>
              <a:gd name="connsiteY3" fmla="*/ 2816636 h 2816656"/>
              <a:gd name="connsiteX4" fmla="*/ 1025057 w 5134070"/>
              <a:gd name="connsiteY4" fmla="*/ 2816636 h 281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4070" h="2816656">
                <a:moveTo>
                  <a:pt x="5134070" y="212332"/>
                </a:moveTo>
                <a:cubicBezTo>
                  <a:pt x="3483712" y="-70284"/>
                  <a:pt x="1960677" y="-75107"/>
                  <a:pt x="1106080" y="223906"/>
                </a:cubicBezTo>
                <a:cubicBezTo>
                  <a:pt x="251483" y="522919"/>
                  <a:pt x="-49459" y="1180747"/>
                  <a:pt x="6485" y="2006408"/>
                </a:cubicBezTo>
                <a:cubicBezTo>
                  <a:pt x="62429" y="2832069"/>
                  <a:pt x="1025057" y="2816636"/>
                  <a:pt x="1025057" y="2816636"/>
                </a:cubicBezTo>
                <a:lnTo>
                  <a:pt x="1025057" y="2816636"/>
                </a:lnTo>
              </a:path>
            </a:pathLst>
          </a:custGeom>
          <a:noFill/>
          <a:ln w="76200">
            <a:solidFill>
              <a:schemeClr val="accent5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6" descr="Folder - Free files and folders icons">
            <a:extLst>
              <a:ext uri="{FF2B5EF4-FFF2-40B4-BE49-F238E27FC236}">
                <a16:creationId xmlns:a16="http://schemas.microsoft.com/office/drawing/2014/main" id="{9770F995-917D-395B-0B65-A4DE53FF3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8400" y="5017425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nip Single Corner Rectangle 9">
            <a:extLst>
              <a:ext uri="{FF2B5EF4-FFF2-40B4-BE49-F238E27FC236}">
                <a16:creationId xmlns:a16="http://schemas.microsoft.com/office/drawing/2014/main" id="{CCE224A6-7565-8DCE-B67D-663D6BC7ABB1}"/>
              </a:ext>
            </a:extLst>
          </p:cNvPr>
          <p:cNvSpPr/>
          <p:nvPr/>
        </p:nvSpPr>
        <p:spPr>
          <a:xfrm flipH="1">
            <a:off x="3409949" y="5222251"/>
            <a:ext cx="331300" cy="110483"/>
          </a:xfrm>
          <a:prstGeom prst="snip1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7CA6AB4C-F82D-C617-B15E-50804735CDCB}"/>
              </a:ext>
            </a:extLst>
          </p:cNvPr>
          <p:cNvSpPr/>
          <p:nvPr/>
        </p:nvSpPr>
        <p:spPr>
          <a:xfrm>
            <a:off x="2996697" y="4879756"/>
            <a:ext cx="398353" cy="153971"/>
          </a:xfrm>
          <a:custGeom>
            <a:avLst/>
            <a:gdLst>
              <a:gd name="connsiteX0" fmla="*/ 0 w 398353"/>
              <a:gd name="connsiteY0" fmla="*/ 27222 h 153971"/>
              <a:gd name="connsiteX1" fmla="*/ 244444 w 398353"/>
              <a:gd name="connsiteY1" fmla="*/ 9115 h 153971"/>
              <a:gd name="connsiteX2" fmla="*/ 398353 w 398353"/>
              <a:gd name="connsiteY2" fmla="*/ 153971 h 153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8353" h="153971">
                <a:moveTo>
                  <a:pt x="0" y="27222"/>
                </a:moveTo>
                <a:cubicBezTo>
                  <a:pt x="89026" y="7606"/>
                  <a:pt x="178052" y="-12010"/>
                  <a:pt x="244444" y="9115"/>
                </a:cubicBezTo>
                <a:cubicBezTo>
                  <a:pt x="310836" y="30240"/>
                  <a:pt x="377228" y="110213"/>
                  <a:pt x="398353" y="153971"/>
                </a:cubicBez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441D289A-D13F-2ADE-1558-598D6548B100}"/>
              </a:ext>
            </a:extLst>
          </p:cNvPr>
          <p:cNvSpPr/>
          <p:nvPr/>
        </p:nvSpPr>
        <p:spPr>
          <a:xfrm>
            <a:off x="3657600" y="4986808"/>
            <a:ext cx="160361" cy="158398"/>
          </a:xfrm>
          <a:custGeom>
            <a:avLst/>
            <a:gdLst>
              <a:gd name="connsiteX0" fmla="*/ 0 w 160361"/>
              <a:gd name="connsiteY0" fmla="*/ 93571 h 158398"/>
              <a:gd name="connsiteX1" fmla="*/ 126242 w 160361"/>
              <a:gd name="connsiteY1" fmla="*/ 1449 h 158398"/>
              <a:gd name="connsiteX2" fmla="*/ 160361 w 160361"/>
              <a:gd name="connsiteY2" fmla="*/ 158398 h 158398"/>
              <a:gd name="connsiteX3" fmla="*/ 160361 w 160361"/>
              <a:gd name="connsiteY3" fmla="*/ 158398 h 158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361" h="158398">
                <a:moveTo>
                  <a:pt x="0" y="93571"/>
                </a:moveTo>
                <a:cubicBezTo>
                  <a:pt x="49757" y="42108"/>
                  <a:pt x="99515" y="-9355"/>
                  <a:pt x="126242" y="1449"/>
                </a:cubicBezTo>
                <a:cubicBezTo>
                  <a:pt x="152969" y="12253"/>
                  <a:pt x="160361" y="158398"/>
                  <a:pt x="160361" y="158398"/>
                </a:cubicBezTo>
                <a:lnTo>
                  <a:pt x="160361" y="158398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833195D3-ADE1-4E99-45C0-294B30CC7960}"/>
              </a:ext>
            </a:extLst>
          </p:cNvPr>
          <p:cNvSpPr/>
          <p:nvPr/>
        </p:nvSpPr>
        <p:spPr>
          <a:xfrm>
            <a:off x="3950891" y="3466269"/>
            <a:ext cx="3289000" cy="1912476"/>
          </a:xfrm>
          <a:custGeom>
            <a:avLst/>
            <a:gdLst>
              <a:gd name="connsiteX0" fmla="*/ 0 w 3935392"/>
              <a:gd name="connsiteY0" fmla="*/ 1840375 h 1840375"/>
              <a:gd name="connsiteX1" fmla="*/ 2812648 w 3935392"/>
              <a:gd name="connsiteY1" fmla="*/ 1527859 h 1840375"/>
              <a:gd name="connsiteX2" fmla="*/ 3935392 w 3935392"/>
              <a:gd name="connsiteY2" fmla="*/ 0 h 1840375"/>
              <a:gd name="connsiteX3" fmla="*/ 3935392 w 3935392"/>
              <a:gd name="connsiteY3" fmla="*/ 0 h 184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35392" h="1840375">
                <a:moveTo>
                  <a:pt x="0" y="1840375"/>
                </a:moveTo>
                <a:cubicBezTo>
                  <a:pt x="1078375" y="1837481"/>
                  <a:pt x="2156750" y="1834588"/>
                  <a:pt x="2812648" y="1527859"/>
                </a:cubicBezTo>
                <a:cubicBezTo>
                  <a:pt x="3468546" y="1221130"/>
                  <a:pt x="3935392" y="0"/>
                  <a:pt x="3935392" y="0"/>
                </a:cubicBezTo>
                <a:lnTo>
                  <a:pt x="3935392" y="0"/>
                </a:lnTo>
              </a:path>
            </a:pathLst>
          </a:custGeom>
          <a:noFill/>
          <a:ln w="76200">
            <a:solidFill>
              <a:schemeClr val="accent5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3D7F4A22-867F-9804-8396-432681560C5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45577" y="1963966"/>
            <a:ext cx="1402589" cy="145551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44CDD21-6265-BDB8-DA24-A6147BC7E958}"/>
              </a:ext>
            </a:extLst>
          </p:cNvPr>
          <p:cNvSpPr txBox="1"/>
          <p:nvPr/>
        </p:nvSpPr>
        <p:spPr>
          <a:xfrm>
            <a:off x="6701036" y="6317734"/>
            <a:ext cx="996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230D1CD-9C1E-2B1E-6E1D-DA0698C22880}"/>
              </a:ext>
            </a:extLst>
          </p:cNvPr>
          <p:cNvSpPr txBox="1"/>
          <p:nvPr/>
        </p:nvSpPr>
        <p:spPr>
          <a:xfrm>
            <a:off x="10494379" y="1161388"/>
            <a:ext cx="1035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REMOTE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6E19E92-8D76-BB1A-B5D1-18065F8ACECD}"/>
              </a:ext>
            </a:extLst>
          </p:cNvPr>
          <p:cNvCxnSpPr>
            <a:cxnSpLocks/>
          </p:cNvCxnSpPr>
          <p:nvPr/>
        </p:nvCxnSpPr>
        <p:spPr>
          <a:xfrm flipH="1">
            <a:off x="8796759" y="3159889"/>
            <a:ext cx="3395241" cy="36981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2C9F279D-C407-73BA-F42B-AD69B8F003EF}"/>
              </a:ext>
            </a:extLst>
          </p:cNvPr>
          <p:cNvSpPr txBox="1"/>
          <p:nvPr/>
        </p:nvSpPr>
        <p:spPr>
          <a:xfrm>
            <a:off x="9098924" y="6488668"/>
            <a:ext cx="996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LOCAL2</a:t>
            </a:r>
          </a:p>
        </p:txBody>
      </p:sp>
      <p:pic>
        <p:nvPicPr>
          <p:cNvPr id="27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AAC8DF68-2A8F-A2EC-F761-C94CB5EC9F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10137554" y="5279526"/>
            <a:ext cx="1666143" cy="1148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Freeform 27">
            <a:extLst>
              <a:ext uri="{FF2B5EF4-FFF2-40B4-BE49-F238E27FC236}">
                <a16:creationId xmlns:a16="http://schemas.microsoft.com/office/drawing/2014/main" id="{BCAABCEC-EC30-5CC0-D027-696B6DF0E3B9}"/>
              </a:ext>
            </a:extLst>
          </p:cNvPr>
          <p:cNvSpPr/>
          <p:nvPr/>
        </p:nvSpPr>
        <p:spPr>
          <a:xfrm>
            <a:off x="8079129" y="2878627"/>
            <a:ext cx="3183038" cy="2341555"/>
          </a:xfrm>
          <a:custGeom>
            <a:avLst/>
            <a:gdLst>
              <a:gd name="connsiteX0" fmla="*/ 3183038 w 3183038"/>
              <a:gd name="connsiteY0" fmla="*/ 2351837 h 2351837"/>
              <a:gd name="connsiteX1" fmla="*/ 1226917 w 3183038"/>
              <a:gd name="connsiteY1" fmla="*/ 349417 h 2351837"/>
              <a:gd name="connsiteX2" fmla="*/ 0 w 3183038"/>
              <a:gd name="connsiteY2" fmla="*/ 13751 h 2351837"/>
              <a:gd name="connsiteX0" fmla="*/ 3183038 w 3183038"/>
              <a:gd name="connsiteY0" fmla="*/ 2339994 h 2339994"/>
              <a:gd name="connsiteX1" fmla="*/ 1805651 w 3183038"/>
              <a:gd name="connsiteY1" fmla="*/ 626941 h 2339994"/>
              <a:gd name="connsiteX2" fmla="*/ 0 w 3183038"/>
              <a:gd name="connsiteY2" fmla="*/ 1908 h 2339994"/>
              <a:gd name="connsiteX0" fmla="*/ 3183038 w 3183038"/>
              <a:gd name="connsiteY0" fmla="*/ 2341555 h 2341555"/>
              <a:gd name="connsiteX1" fmla="*/ 1805651 w 3183038"/>
              <a:gd name="connsiteY1" fmla="*/ 628502 h 2341555"/>
              <a:gd name="connsiteX2" fmla="*/ 0 w 3183038"/>
              <a:gd name="connsiteY2" fmla="*/ 3469 h 2341555"/>
              <a:gd name="connsiteX0" fmla="*/ 3183038 w 3183038"/>
              <a:gd name="connsiteY0" fmla="*/ 2341555 h 2341555"/>
              <a:gd name="connsiteX1" fmla="*/ 1805651 w 3183038"/>
              <a:gd name="connsiteY1" fmla="*/ 628502 h 2341555"/>
              <a:gd name="connsiteX2" fmla="*/ 0 w 3183038"/>
              <a:gd name="connsiteY2" fmla="*/ 3469 h 2341555"/>
              <a:gd name="connsiteX0" fmla="*/ 3183038 w 3183038"/>
              <a:gd name="connsiteY0" fmla="*/ 2341555 h 2341555"/>
              <a:gd name="connsiteX1" fmla="*/ 1805651 w 3183038"/>
              <a:gd name="connsiteY1" fmla="*/ 628502 h 2341555"/>
              <a:gd name="connsiteX2" fmla="*/ 0 w 3183038"/>
              <a:gd name="connsiteY2" fmla="*/ 3469 h 2341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83038" h="2341555">
                <a:moveTo>
                  <a:pt x="3183038" y="2341555"/>
                </a:moveTo>
                <a:cubicBezTo>
                  <a:pt x="2620701" y="1488887"/>
                  <a:pt x="2694972" y="1295976"/>
                  <a:pt x="1805651" y="628502"/>
                </a:cubicBezTo>
                <a:cubicBezTo>
                  <a:pt x="1032077" y="99925"/>
                  <a:pt x="348205" y="-23539"/>
                  <a:pt x="0" y="3469"/>
                </a:cubicBezTo>
              </a:path>
            </a:pathLst>
          </a:custGeom>
          <a:noFill/>
          <a:ln w="76200">
            <a:solidFill>
              <a:schemeClr val="tx2">
                <a:lumMod val="50000"/>
                <a:lumOff val="5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952DE00E-D0D1-877D-E36C-108A8EECACF7}"/>
              </a:ext>
            </a:extLst>
          </p:cNvPr>
          <p:cNvSpPr/>
          <p:nvPr/>
        </p:nvSpPr>
        <p:spPr>
          <a:xfrm>
            <a:off x="7656997" y="3495554"/>
            <a:ext cx="3038012" cy="2083443"/>
          </a:xfrm>
          <a:custGeom>
            <a:avLst/>
            <a:gdLst>
              <a:gd name="connsiteX0" fmla="*/ 221919 w 3161889"/>
              <a:gd name="connsiteY0" fmla="*/ 0 h 2083443"/>
              <a:gd name="connsiteX1" fmla="*/ 302942 w 3161889"/>
              <a:gd name="connsiteY1" fmla="*/ 1551008 h 2083443"/>
              <a:gd name="connsiteX2" fmla="*/ 3161889 w 3161889"/>
              <a:gd name="connsiteY2" fmla="*/ 2083443 h 2083443"/>
              <a:gd name="connsiteX0" fmla="*/ 98042 w 3038012"/>
              <a:gd name="connsiteY0" fmla="*/ 0 h 2083443"/>
              <a:gd name="connsiteX1" fmla="*/ 491581 w 3038012"/>
              <a:gd name="connsiteY1" fmla="*/ 1597306 h 2083443"/>
              <a:gd name="connsiteX2" fmla="*/ 3038012 w 3038012"/>
              <a:gd name="connsiteY2" fmla="*/ 2083443 h 2083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38012" h="2083443">
                <a:moveTo>
                  <a:pt x="98042" y="0"/>
                </a:moveTo>
                <a:cubicBezTo>
                  <a:pt x="-106444" y="601883"/>
                  <a:pt x="1586" y="1250065"/>
                  <a:pt x="491581" y="1597306"/>
                </a:cubicBezTo>
                <a:cubicBezTo>
                  <a:pt x="981576" y="1944547"/>
                  <a:pt x="1853536" y="1990846"/>
                  <a:pt x="3038012" y="2083443"/>
                </a:cubicBezTo>
              </a:path>
            </a:pathLst>
          </a:custGeom>
          <a:noFill/>
          <a:ln w="76200">
            <a:solidFill>
              <a:schemeClr val="tx2">
                <a:lumMod val="50000"/>
                <a:lumOff val="5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327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30225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196F3-0A07-3C99-1BAE-43BDF7B66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conflicts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97670-C134-881D-B2D9-3EB07581B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avoid</a:t>
            </a:r>
          </a:p>
          <a:p>
            <a:pPr lvl="1"/>
            <a:r>
              <a:rPr lang="en-US" dirty="0"/>
              <a:t>Communicate with team about who is working on what and when</a:t>
            </a:r>
          </a:p>
          <a:p>
            <a:pPr lvl="1"/>
            <a:r>
              <a:rPr lang="en-US" dirty="0"/>
              <a:t>Save/push your changes at appropriate times</a:t>
            </a:r>
          </a:p>
          <a:p>
            <a:pPr lvl="1"/>
            <a:r>
              <a:rPr lang="en-US" dirty="0"/>
              <a:t>Use branches and forks</a:t>
            </a:r>
          </a:p>
        </p:txBody>
      </p:sp>
    </p:spTree>
    <p:extLst>
      <p:ext uri="{BB962C8B-B14F-4D97-AF65-F5344CB8AC3E}">
        <p14:creationId xmlns:p14="http://schemas.microsoft.com/office/powerpoint/2010/main" val="1717317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91AA10-7EE2-7983-43E1-5179201A1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E4E87-E8FD-3FDD-8B92-17885F63D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“Branches” allow you to explore options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87A4963-7BA8-795C-43C6-D5AA09EF6E30}"/>
              </a:ext>
            </a:extLst>
          </p:cNvPr>
          <p:cNvSpPr txBox="1"/>
          <p:nvPr/>
        </p:nvSpPr>
        <p:spPr>
          <a:xfrm>
            <a:off x="1523736" y="5733761"/>
            <a:ext cx="1188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repository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CA38AB4-6D9D-BF2F-507F-94F2F779A7F5}"/>
              </a:ext>
            </a:extLst>
          </p:cNvPr>
          <p:cNvCxnSpPr/>
          <p:nvPr/>
        </p:nvCxnSpPr>
        <p:spPr>
          <a:xfrm>
            <a:off x="2961989" y="5350493"/>
            <a:ext cx="23077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494B1A5-CD29-8031-D939-775C3A939FCA}"/>
              </a:ext>
            </a:extLst>
          </p:cNvPr>
          <p:cNvCxnSpPr>
            <a:cxnSpLocks/>
          </p:cNvCxnSpPr>
          <p:nvPr/>
        </p:nvCxnSpPr>
        <p:spPr>
          <a:xfrm flipV="1">
            <a:off x="3455474" y="3844636"/>
            <a:ext cx="1779663" cy="15058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9C560E0-D6BB-2DB7-C865-154A0C98672A}"/>
              </a:ext>
            </a:extLst>
          </p:cNvPr>
          <p:cNvSpPr txBox="1"/>
          <p:nvPr/>
        </p:nvSpPr>
        <p:spPr>
          <a:xfrm>
            <a:off x="3319972" y="3654640"/>
            <a:ext cx="883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branch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E5117AE-FAB5-88BB-0F17-1E8229181D93}"/>
              </a:ext>
            </a:extLst>
          </p:cNvPr>
          <p:cNvSpPr txBox="1"/>
          <p:nvPr/>
        </p:nvSpPr>
        <p:spPr>
          <a:xfrm>
            <a:off x="5168878" y="5766418"/>
            <a:ext cx="1624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“main”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54B3D72-FF60-53C9-E877-3E7BA81AC886}"/>
              </a:ext>
            </a:extLst>
          </p:cNvPr>
          <p:cNvSpPr txBox="1"/>
          <p:nvPr/>
        </p:nvSpPr>
        <p:spPr>
          <a:xfrm>
            <a:off x="7104780" y="2559525"/>
            <a:ext cx="2667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“development” branches</a:t>
            </a:r>
          </a:p>
        </p:txBody>
      </p:sp>
      <p:pic>
        <p:nvPicPr>
          <p:cNvPr id="28" name="Picture 27" descr="Folder - Free files and folders icons">
            <a:extLst>
              <a:ext uri="{FF2B5EF4-FFF2-40B4-BE49-F238E27FC236}">
                <a16:creationId xmlns:a16="http://schemas.microsoft.com/office/drawing/2014/main" id="{E72611A4-1A4A-5790-120D-BE1DFAD7E3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298" y="4470207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8" descr="Folder - Free files and folders icons">
            <a:extLst>
              <a:ext uri="{FF2B5EF4-FFF2-40B4-BE49-F238E27FC236}">
                <a16:creationId xmlns:a16="http://schemas.microsoft.com/office/drawing/2014/main" id="{86CBBB7D-A555-D46B-E847-C29D933930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2693" y="3062736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9" descr="Folder - Free files and folders icons">
            <a:extLst>
              <a:ext uri="{FF2B5EF4-FFF2-40B4-BE49-F238E27FC236}">
                <a16:creationId xmlns:a16="http://schemas.microsoft.com/office/drawing/2014/main" id="{9F18BD2B-21B7-3B0B-6E4C-43F19A16BF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7554" y="4574093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8840A46-71F2-FD40-4D2E-B2EA5B5490B2}"/>
              </a:ext>
            </a:extLst>
          </p:cNvPr>
          <p:cNvCxnSpPr/>
          <p:nvPr/>
        </p:nvCxnSpPr>
        <p:spPr>
          <a:xfrm>
            <a:off x="6793041" y="5350493"/>
            <a:ext cx="23077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875648B-AE76-2923-07AA-0C5C523DFBDA}"/>
              </a:ext>
            </a:extLst>
          </p:cNvPr>
          <p:cNvCxnSpPr>
            <a:cxnSpLocks/>
          </p:cNvCxnSpPr>
          <p:nvPr/>
        </p:nvCxnSpPr>
        <p:spPr>
          <a:xfrm flipH="1" flipV="1">
            <a:off x="6699306" y="4038766"/>
            <a:ext cx="1849594" cy="13117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89B84A2-8D46-1BD9-D819-297EE65CE07A}"/>
              </a:ext>
            </a:extLst>
          </p:cNvPr>
          <p:cNvSpPr txBox="1"/>
          <p:nvPr/>
        </p:nvSpPr>
        <p:spPr>
          <a:xfrm>
            <a:off x="7279931" y="4067338"/>
            <a:ext cx="2070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merge/pull request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8CFAD7-049D-EDC1-2557-D75DCCE8879E}"/>
              </a:ext>
            </a:extLst>
          </p:cNvPr>
          <p:cNvSpPr txBox="1"/>
          <p:nvPr/>
        </p:nvSpPr>
        <p:spPr>
          <a:xfrm>
            <a:off x="9100812" y="5782809"/>
            <a:ext cx="1624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“main” branch</a:t>
            </a:r>
          </a:p>
        </p:txBody>
      </p:sp>
      <p:pic>
        <p:nvPicPr>
          <p:cNvPr id="10" name="Picture 9" descr="Folder - Free files and folders icons">
            <a:extLst>
              <a:ext uri="{FF2B5EF4-FFF2-40B4-BE49-F238E27FC236}">
                <a16:creationId xmlns:a16="http://schemas.microsoft.com/office/drawing/2014/main" id="{F0491104-35AB-6175-E9A4-1A7D562BC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9837" y="4546059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8C75984-F8B5-8606-A318-D3C09ED1A112}"/>
              </a:ext>
            </a:extLst>
          </p:cNvPr>
          <p:cNvSpPr txBox="1"/>
          <p:nvPr/>
        </p:nvSpPr>
        <p:spPr>
          <a:xfrm>
            <a:off x="388620" y="6377940"/>
            <a:ext cx="7498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exists as part of the repository on BOTH the local and remote versions</a:t>
            </a:r>
          </a:p>
        </p:txBody>
      </p:sp>
      <p:pic>
        <p:nvPicPr>
          <p:cNvPr id="12" name="Picture 11" descr="Folder - Free files and folders icons">
            <a:extLst>
              <a:ext uri="{FF2B5EF4-FFF2-40B4-BE49-F238E27FC236}">
                <a16:creationId xmlns:a16="http://schemas.microsoft.com/office/drawing/2014/main" id="{01F3E5FD-6391-3DDF-DF5F-2908F13505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9837" y="1398722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456C0CB-4B8C-913E-A9E4-6CD13E9DAFBD}"/>
              </a:ext>
            </a:extLst>
          </p:cNvPr>
          <p:cNvCxnSpPr>
            <a:cxnSpLocks/>
          </p:cNvCxnSpPr>
          <p:nvPr/>
        </p:nvCxnSpPr>
        <p:spPr>
          <a:xfrm flipV="1">
            <a:off x="3476935" y="2102066"/>
            <a:ext cx="1893704" cy="32484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ight Brace 3">
            <a:extLst>
              <a:ext uri="{FF2B5EF4-FFF2-40B4-BE49-F238E27FC236}">
                <a16:creationId xmlns:a16="http://schemas.microsoft.com/office/drawing/2014/main" id="{14AC1913-1B75-8A6B-00C4-BF30E9AF6F73}"/>
              </a:ext>
            </a:extLst>
          </p:cNvPr>
          <p:cNvSpPr/>
          <p:nvPr/>
        </p:nvSpPr>
        <p:spPr>
          <a:xfrm>
            <a:off x="6692162" y="1909823"/>
            <a:ext cx="412618" cy="2008407"/>
          </a:xfrm>
          <a:prstGeom prst="rightBrace">
            <a:avLst>
              <a:gd name="adj1" fmla="val 8333"/>
              <a:gd name="adj2" fmla="val 41355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880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3EDA1-D9F5-8925-738E-B52089189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365125"/>
            <a:ext cx="4530123" cy="132556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Summer Data Science </a:t>
            </a:r>
            <a:r>
              <a:rPr lang="en-US" sz="5200" dirty="0"/>
              <a:t>Series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A34E7E8-120B-17E3-11E0-D5E0B4F95D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" y="1825625"/>
            <a:ext cx="4530123" cy="4351338"/>
          </a:xfrm>
        </p:spPr>
        <p:txBody>
          <a:bodyPr>
            <a:normAutofit/>
          </a:bodyPr>
          <a:lstStyle/>
          <a:p>
            <a:r>
              <a:rPr lang="en-US" sz="2400" b="1" dirty="0"/>
              <a:t>June 17: </a:t>
            </a:r>
            <a:r>
              <a:rPr lang="en-US" sz="2400" dirty="0"/>
              <a:t>Fundamentals of Git and GitHub</a:t>
            </a:r>
          </a:p>
          <a:p>
            <a:r>
              <a:rPr lang="en-US" sz="2400" b="1" dirty="0"/>
              <a:t>July 1: </a:t>
            </a:r>
            <a:r>
              <a:rPr lang="en-US" sz="2400" dirty="0"/>
              <a:t>Intro to R Shiny</a:t>
            </a:r>
          </a:p>
          <a:p>
            <a:pPr lvl="1"/>
            <a:r>
              <a:rPr lang="en-US" sz="2000" dirty="0"/>
              <a:t>Michael Lonneman</a:t>
            </a:r>
          </a:p>
          <a:p>
            <a:r>
              <a:rPr lang="en-US" sz="2400" b="1" dirty="0"/>
              <a:t>July 15: </a:t>
            </a:r>
            <a:r>
              <a:rPr lang="en-US" sz="2400" dirty="0"/>
              <a:t>Geospatial part 1</a:t>
            </a:r>
          </a:p>
          <a:p>
            <a:pPr lvl="1"/>
            <a:r>
              <a:rPr lang="en-US" sz="2000" dirty="0"/>
              <a:t>Mary Cortese</a:t>
            </a:r>
          </a:p>
          <a:p>
            <a:r>
              <a:rPr lang="en-US" sz="2400" b="1" dirty="0"/>
              <a:t>July 29: </a:t>
            </a:r>
            <a:r>
              <a:rPr lang="en-US" sz="2400" dirty="0"/>
              <a:t>Geospatial part 2</a:t>
            </a:r>
          </a:p>
          <a:p>
            <a:pPr lvl="1"/>
            <a:r>
              <a:rPr lang="en-US" sz="2000" dirty="0"/>
              <a:t>Mary Cortese</a:t>
            </a:r>
          </a:p>
          <a:p>
            <a:r>
              <a:rPr lang="en-US" sz="2400" b="1" dirty="0"/>
              <a:t>August 12: </a:t>
            </a:r>
            <a:r>
              <a:rPr lang="en-US" sz="2400" dirty="0"/>
              <a:t>Advanced data visualization and reports</a:t>
            </a:r>
          </a:p>
          <a:p>
            <a:pPr lvl="1"/>
            <a:r>
              <a:rPr lang="en-US" sz="2000" dirty="0"/>
              <a:t>Jaxine Wolfe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830B39-58D0-45E7-6F7F-AA3B181E80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982" b="2626"/>
          <a:stretch>
            <a:fillRect/>
          </a:stretch>
        </p:blipFill>
        <p:spPr>
          <a:xfrm>
            <a:off x="5225918" y="813816"/>
            <a:ext cx="2120766" cy="2615184"/>
          </a:xfrm>
          <a:prstGeom prst="rect">
            <a:avLst/>
          </a:prstGeom>
        </p:spPr>
      </p:pic>
      <p:pic>
        <p:nvPicPr>
          <p:cNvPr id="1032" name="Picture 8" descr="Mary Cortese | Smithsonian Environmental Research Center">
            <a:extLst>
              <a:ext uri="{FF2B5EF4-FFF2-40B4-BE49-F238E27FC236}">
                <a16:creationId xmlns:a16="http://schemas.microsoft.com/office/drawing/2014/main" id="{7273EF6A-F4BE-88F4-04A0-BFBC9ACF7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47519" y="816322"/>
            <a:ext cx="2120766" cy="2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chael Lonneman | Smithsonian Environmental Research Center">
            <a:extLst>
              <a:ext uri="{FF2B5EF4-FFF2-40B4-BE49-F238E27FC236}">
                <a16:creationId xmlns:a16="http://schemas.microsoft.com/office/drawing/2014/main" id="{0BEE5A9A-00D4-599D-E6AB-EE24CE384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869119" y="816322"/>
            <a:ext cx="2120766" cy="2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bigail Lewis | Smithsonian Environmental Research Center">
            <a:extLst>
              <a:ext uri="{FF2B5EF4-FFF2-40B4-BE49-F238E27FC236}">
                <a16:creationId xmlns:a16="http://schemas.microsoft.com/office/drawing/2014/main" id="{97428634-0A1E-071C-BC58-949A074B7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869119" y="3566790"/>
            <a:ext cx="2120766" cy="2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Jaxine Wolfe | Smithsonian Environmental Research Center">
            <a:extLst>
              <a:ext uri="{FF2B5EF4-FFF2-40B4-BE49-F238E27FC236}">
                <a16:creationId xmlns:a16="http://schemas.microsoft.com/office/drawing/2014/main" id="{4133FE60-9BA7-EACD-DF27-04B56C5AB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25918" y="3566790"/>
            <a:ext cx="2120766" cy="2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ose Cheney | Smithsonian Environmental Research Center">
            <a:extLst>
              <a:ext uri="{FF2B5EF4-FFF2-40B4-BE49-F238E27FC236}">
                <a16:creationId xmlns:a16="http://schemas.microsoft.com/office/drawing/2014/main" id="{B5E131A2-560F-1A4E-1975-AE899755C3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47519" y="3566790"/>
            <a:ext cx="2120766" cy="2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BD4E35-EC68-CE7D-A231-D2161D457619}"/>
              </a:ext>
            </a:extLst>
          </p:cNvPr>
          <p:cNvSpPr txBox="1"/>
          <p:nvPr/>
        </p:nvSpPr>
        <p:spPr>
          <a:xfrm>
            <a:off x="5363036" y="468286"/>
            <a:ext cx="1846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Sarah Goodnight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F2D9B8-A64A-53E4-63DA-B985974E6489}"/>
              </a:ext>
            </a:extLst>
          </p:cNvPr>
          <p:cNvSpPr txBox="1"/>
          <p:nvPr/>
        </p:nvSpPr>
        <p:spPr>
          <a:xfrm>
            <a:off x="7833382" y="444484"/>
            <a:ext cx="15158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Mary Cortese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9DA979-9D37-1B94-3A62-C155E10322AB}"/>
              </a:ext>
            </a:extLst>
          </p:cNvPr>
          <p:cNvSpPr txBox="1"/>
          <p:nvPr/>
        </p:nvSpPr>
        <p:spPr>
          <a:xfrm>
            <a:off x="9886300" y="468286"/>
            <a:ext cx="2086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Michael Lonneman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FC918C-CAC1-C45A-6171-4F981874605A}"/>
              </a:ext>
            </a:extLst>
          </p:cNvPr>
          <p:cNvSpPr txBox="1"/>
          <p:nvPr/>
        </p:nvSpPr>
        <p:spPr>
          <a:xfrm>
            <a:off x="10279484" y="6181974"/>
            <a:ext cx="1300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Abby Lewis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7F3A7F-E70F-B3BF-AF8C-92EBC97ECE8D}"/>
              </a:ext>
            </a:extLst>
          </p:cNvPr>
          <p:cNvSpPr txBox="1"/>
          <p:nvPr/>
        </p:nvSpPr>
        <p:spPr>
          <a:xfrm>
            <a:off x="5580723" y="6181974"/>
            <a:ext cx="1411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Jaxine Wolfe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D27832-4F26-0922-E510-010E39A8F27F}"/>
              </a:ext>
            </a:extLst>
          </p:cNvPr>
          <p:cNvSpPr txBox="1"/>
          <p:nvPr/>
        </p:nvSpPr>
        <p:spPr>
          <a:xfrm>
            <a:off x="7845084" y="6181974"/>
            <a:ext cx="1492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Rose Cheney</a:t>
            </a:r>
          </a:p>
        </p:txBody>
      </p:sp>
    </p:spTree>
    <p:extLst>
      <p:ext uri="{BB962C8B-B14F-4D97-AF65-F5344CB8AC3E}">
        <p14:creationId xmlns:p14="http://schemas.microsoft.com/office/powerpoint/2010/main" val="4194927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5C026-6B1B-E440-F8FD-A57B95B4B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Fork repositories to make a personal copy</a:t>
            </a:r>
          </a:p>
        </p:txBody>
      </p:sp>
      <p:pic>
        <p:nvPicPr>
          <p:cNvPr id="4" name="Picture 6" descr="Single Cloud Icon PNG &amp; SVG Design For T-Shirts">
            <a:extLst>
              <a:ext uri="{FF2B5EF4-FFF2-40B4-BE49-F238E27FC236}">
                <a16:creationId xmlns:a16="http://schemas.microsoft.com/office/drawing/2014/main" id="{61204BE6-5262-4692-B562-E3CEA036FF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28688"/>
            <a:ext cx="5564187" cy="5564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GitHub Logo, symbol, meaning, history, PNG, brand">
            <a:extLst>
              <a:ext uri="{FF2B5EF4-FFF2-40B4-BE49-F238E27FC236}">
                <a16:creationId xmlns:a16="http://schemas.microsoft.com/office/drawing/2014/main" id="{6A76BB6F-E949-F95A-3734-B0C21DA29F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645" y="2366781"/>
            <a:ext cx="1639448" cy="922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Folder - Free files and folders icons">
            <a:extLst>
              <a:ext uri="{FF2B5EF4-FFF2-40B4-BE49-F238E27FC236}">
                <a16:creationId xmlns:a16="http://schemas.microsoft.com/office/drawing/2014/main" id="{47D2AB7A-D69F-45F1-A7B6-474B875674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754" y="3827406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611D50-86CB-0920-B2FF-89E58033DA77}"/>
              </a:ext>
            </a:extLst>
          </p:cNvPr>
          <p:cNvSpPr txBox="1"/>
          <p:nvPr/>
        </p:nvSpPr>
        <p:spPr>
          <a:xfrm>
            <a:off x="2064079" y="4650399"/>
            <a:ext cx="26327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abbylewis</a:t>
            </a:r>
            <a:r>
              <a:rPr lang="en-US" sz="2000" dirty="0"/>
              <a:t>/repository1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DE40CC-9C03-7307-33A4-4447F4E61EFB}"/>
              </a:ext>
            </a:extLst>
          </p:cNvPr>
          <p:cNvSpPr txBox="1"/>
          <p:nvPr/>
        </p:nvSpPr>
        <p:spPr>
          <a:xfrm>
            <a:off x="225201" y="5559980"/>
            <a:ext cx="5577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Repositories stored on my GitHub account (</a:t>
            </a:r>
            <a:r>
              <a:rPr lang="en-US" dirty="0" err="1"/>
              <a:t>abbylewis</a:t>
            </a:r>
            <a:r>
              <a:rPr lang="en-US" dirty="0"/>
              <a:t>)</a:t>
            </a:r>
          </a:p>
        </p:txBody>
      </p:sp>
      <p:pic>
        <p:nvPicPr>
          <p:cNvPr id="10" name="Picture 6" descr="Single Cloud Icon PNG &amp; SVG Design For T-Shirts">
            <a:extLst>
              <a:ext uri="{FF2B5EF4-FFF2-40B4-BE49-F238E27FC236}">
                <a16:creationId xmlns:a16="http://schemas.microsoft.com/office/drawing/2014/main" id="{1FA0AC6F-A860-0907-7D6C-12CD5CEABE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2387" y="928688"/>
            <a:ext cx="5564187" cy="5564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GitHub Logo, symbol, meaning, history, PNG, brand">
            <a:extLst>
              <a:ext uri="{FF2B5EF4-FFF2-40B4-BE49-F238E27FC236}">
                <a16:creationId xmlns:a16="http://schemas.microsoft.com/office/drawing/2014/main" id="{5B2FC778-38B2-196B-065A-7565E91349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5032" y="2366781"/>
            <a:ext cx="1639448" cy="922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31F4ACD-BAED-25FB-0942-39F9AAFED7A5}"/>
              </a:ext>
            </a:extLst>
          </p:cNvPr>
          <p:cNvSpPr txBox="1"/>
          <p:nvPr/>
        </p:nvSpPr>
        <p:spPr>
          <a:xfrm>
            <a:off x="6963070" y="5559980"/>
            <a:ext cx="4530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Repositories stored on your GitHub account</a:t>
            </a:r>
          </a:p>
        </p:txBody>
      </p:sp>
    </p:spTree>
    <p:extLst>
      <p:ext uri="{BB962C8B-B14F-4D97-AF65-F5344CB8AC3E}">
        <p14:creationId xmlns:p14="http://schemas.microsoft.com/office/powerpoint/2010/main" val="37553853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8FC6AE-73BB-5B90-F3B7-D99892170A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E567D-088E-0A1A-E019-1599C282B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Fork repositories to make a personal copy</a:t>
            </a:r>
          </a:p>
        </p:txBody>
      </p:sp>
      <p:pic>
        <p:nvPicPr>
          <p:cNvPr id="4" name="Picture 6" descr="Single Cloud Icon PNG &amp; SVG Design For T-Shirts">
            <a:extLst>
              <a:ext uri="{FF2B5EF4-FFF2-40B4-BE49-F238E27FC236}">
                <a16:creationId xmlns:a16="http://schemas.microsoft.com/office/drawing/2014/main" id="{5F32B820-2D34-416C-CE3C-DB76132BDF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28688"/>
            <a:ext cx="5564187" cy="5564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GitHub Logo, symbol, meaning, history, PNG, brand">
            <a:extLst>
              <a:ext uri="{FF2B5EF4-FFF2-40B4-BE49-F238E27FC236}">
                <a16:creationId xmlns:a16="http://schemas.microsoft.com/office/drawing/2014/main" id="{C651A119-5EF1-CCF7-7978-6A85D95201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645" y="2366781"/>
            <a:ext cx="1639448" cy="922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Folder - Free files and folders icons">
            <a:extLst>
              <a:ext uri="{FF2B5EF4-FFF2-40B4-BE49-F238E27FC236}">
                <a16:creationId xmlns:a16="http://schemas.microsoft.com/office/drawing/2014/main" id="{3CAC9604-264C-BC01-1277-F75EF08241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754" y="3827406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BE63A7C-5A79-DBB6-1BE0-A35534AE808C}"/>
              </a:ext>
            </a:extLst>
          </p:cNvPr>
          <p:cNvSpPr txBox="1"/>
          <p:nvPr/>
        </p:nvSpPr>
        <p:spPr>
          <a:xfrm>
            <a:off x="2064079" y="4650399"/>
            <a:ext cx="26327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abbylewis</a:t>
            </a:r>
            <a:r>
              <a:rPr lang="en-US" sz="2000" dirty="0"/>
              <a:t>/repository1</a:t>
            </a:r>
          </a:p>
        </p:txBody>
      </p:sp>
      <p:pic>
        <p:nvPicPr>
          <p:cNvPr id="10" name="Picture 6" descr="Single Cloud Icon PNG &amp; SVG Design For T-Shirts">
            <a:extLst>
              <a:ext uri="{FF2B5EF4-FFF2-40B4-BE49-F238E27FC236}">
                <a16:creationId xmlns:a16="http://schemas.microsoft.com/office/drawing/2014/main" id="{C164BBCB-C633-01F2-B305-29AEB0758A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2387" y="928688"/>
            <a:ext cx="5564187" cy="5564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GitHub Logo, symbol, meaning, history, PNG, brand">
            <a:extLst>
              <a:ext uri="{FF2B5EF4-FFF2-40B4-BE49-F238E27FC236}">
                <a16:creationId xmlns:a16="http://schemas.microsoft.com/office/drawing/2014/main" id="{07DF419A-8008-46A5-5568-80DBD39820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5032" y="2366781"/>
            <a:ext cx="1639448" cy="922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Folder - Free files and folders icons">
            <a:extLst>
              <a:ext uri="{FF2B5EF4-FFF2-40B4-BE49-F238E27FC236}">
                <a16:creationId xmlns:a16="http://schemas.microsoft.com/office/drawing/2014/main" id="{C60467AB-EF77-C0C0-3876-D40CF84BE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3504" y="3796332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F5E7E1B-4954-9371-7FD6-B9E553067342}"/>
              </a:ext>
            </a:extLst>
          </p:cNvPr>
          <p:cNvSpPr txBox="1"/>
          <p:nvPr/>
        </p:nvSpPr>
        <p:spPr>
          <a:xfrm>
            <a:off x="8445829" y="4619325"/>
            <a:ext cx="26418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username/repository1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72733592-F90F-78A2-D1BE-972F12A4E1DA}"/>
              </a:ext>
            </a:extLst>
          </p:cNvPr>
          <p:cNvSpPr/>
          <p:nvPr/>
        </p:nvSpPr>
        <p:spPr>
          <a:xfrm>
            <a:off x="2190749" y="3399891"/>
            <a:ext cx="4970393" cy="921975"/>
          </a:xfrm>
          <a:custGeom>
            <a:avLst/>
            <a:gdLst>
              <a:gd name="connsiteX0" fmla="*/ 0 w 5010150"/>
              <a:gd name="connsiteY0" fmla="*/ 800277 h 800277"/>
              <a:gd name="connsiteX1" fmla="*/ 3219450 w 5010150"/>
              <a:gd name="connsiteY1" fmla="*/ 177 h 800277"/>
              <a:gd name="connsiteX2" fmla="*/ 5010150 w 5010150"/>
              <a:gd name="connsiteY2" fmla="*/ 743127 h 800277"/>
              <a:gd name="connsiteX0" fmla="*/ 0 w 5010150"/>
              <a:gd name="connsiteY0" fmla="*/ 581846 h 581846"/>
              <a:gd name="connsiteX1" fmla="*/ 2742372 w 5010150"/>
              <a:gd name="connsiteY1" fmla="*/ 407 h 581846"/>
              <a:gd name="connsiteX2" fmla="*/ 5010150 w 5010150"/>
              <a:gd name="connsiteY2" fmla="*/ 524696 h 581846"/>
              <a:gd name="connsiteX0" fmla="*/ 0 w 4970393"/>
              <a:gd name="connsiteY0" fmla="*/ 581560 h 921975"/>
              <a:gd name="connsiteX1" fmla="*/ 2742372 w 4970393"/>
              <a:gd name="connsiteY1" fmla="*/ 121 h 921975"/>
              <a:gd name="connsiteX2" fmla="*/ 4970393 w 4970393"/>
              <a:gd name="connsiteY2" fmla="*/ 921975 h 92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70393" h="921975">
                <a:moveTo>
                  <a:pt x="0" y="581560"/>
                </a:moveTo>
                <a:cubicBezTo>
                  <a:pt x="1192212" y="186272"/>
                  <a:pt x="1907347" y="9646"/>
                  <a:pt x="2742372" y="121"/>
                </a:cubicBezTo>
                <a:cubicBezTo>
                  <a:pt x="3577397" y="-9404"/>
                  <a:pt x="4492555" y="545737"/>
                  <a:pt x="4970393" y="921975"/>
                </a:cubicBezTo>
              </a:path>
            </a:pathLst>
          </a:custGeom>
          <a:noFill/>
          <a:ln w="76200"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EABB67-B8C5-46C1-3EA4-C4FB5FD144A9}"/>
              </a:ext>
            </a:extLst>
          </p:cNvPr>
          <p:cNvSpPr txBox="1"/>
          <p:nvPr/>
        </p:nvSpPr>
        <p:spPr>
          <a:xfrm>
            <a:off x="4762938" y="2821211"/>
            <a:ext cx="7812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fork</a:t>
            </a:r>
          </a:p>
        </p:txBody>
      </p:sp>
      <p:pic>
        <p:nvPicPr>
          <p:cNvPr id="1026" name="Picture 2" descr="git fork&quot; Icon - Download for free – Iconduck">
            <a:extLst>
              <a:ext uri="{FF2B5EF4-FFF2-40B4-BE49-F238E27FC236}">
                <a16:creationId xmlns:a16="http://schemas.microsoft.com/office/drawing/2014/main" id="{C85CCA2E-83EF-E6CA-81E9-51EA9B5A9C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5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8568" y="4234925"/>
            <a:ext cx="318234" cy="318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D3482F7-40A3-7934-2785-37FB4C7232C2}"/>
              </a:ext>
            </a:extLst>
          </p:cNvPr>
          <p:cNvSpPr txBox="1"/>
          <p:nvPr/>
        </p:nvSpPr>
        <p:spPr>
          <a:xfrm>
            <a:off x="2340226" y="4086836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tx1">
                    <a:alpha val="4385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362FABE-F5F4-BA7C-D9BD-0C7E0FA24D54}"/>
              </a:ext>
            </a:extLst>
          </p:cNvPr>
          <p:cNvSpPr txBox="1"/>
          <p:nvPr/>
        </p:nvSpPr>
        <p:spPr>
          <a:xfrm>
            <a:off x="225201" y="5559980"/>
            <a:ext cx="5577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Repositories stored on my GitHub account (</a:t>
            </a:r>
            <a:r>
              <a:rPr lang="en-US" dirty="0" err="1"/>
              <a:t>abbylewis</a:t>
            </a:r>
            <a:r>
              <a:rPr lang="en-US" dirty="0"/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C33371-3699-1BEF-6011-C313EB301D66}"/>
              </a:ext>
            </a:extLst>
          </p:cNvPr>
          <p:cNvSpPr txBox="1"/>
          <p:nvPr/>
        </p:nvSpPr>
        <p:spPr>
          <a:xfrm>
            <a:off x="6963070" y="5559980"/>
            <a:ext cx="4530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Repositories stored on your GitHub account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7EB8DE-0C13-791C-6DA5-C48429F6E4D3}"/>
              </a:ext>
            </a:extLst>
          </p:cNvPr>
          <p:cNvSpPr txBox="1"/>
          <p:nvPr/>
        </p:nvSpPr>
        <p:spPr>
          <a:xfrm>
            <a:off x="119534" y="1745345"/>
            <a:ext cx="1348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“upstream”</a:t>
            </a:r>
          </a:p>
        </p:txBody>
      </p:sp>
    </p:spTree>
    <p:extLst>
      <p:ext uri="{BB962C8B-B14F-4D97-AF65-F5344CB8AC3E}">
        <p14:creationId xmlns:p14="http://schemas.microsoft.com/office/powerpoint/2010/main" val="3222898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80E748-E943-E0FB-DDE9-84D3B4076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EA906-1893-4A8C-AE7E-A457C3EFD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“Pull request” to contribute your changes</a:t>
            </a:r>
          </a:p>
        </p:txBody>
      </p:sp>
      <p:pic>
        <p:nvPicPr>
          <p:cNvPr id="4" name="Picture 6" descr="Single Cloud Icon PNG &amp; SVG Design For T-Shirts">
            <a:extLst>
              <a:ext uri="{FF2B5EF4-FFF2-40B4-BE49-F238E27FC236}">
                <a16:creationId xmlns:a16="http://schemas.microsoft.com/office/drawing/2014/main" id="{FA29F935-0BC6-DC47-2545-11BF0BBA22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28688"/>
            <a:ext cx="5564187" cy="5564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GitHub Logo, symbol, meaning, history, PNG, brand">
            <a:extLst>
              <a:ext uri="{FF2B5EF4-FFF2-40B4-BE49-F238E27FC236}">
                <a16:creationId xmlns:a16="http://schemas.microsoft.com/office/drawing/2014/main" id="{FF47E778-6222-907D-4681-C2E55A6378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645" y="2366781"/>
            <a:ext cx="1639448" cy="922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Folder - Free files and folders icons">
            <a:extLst>
              <a:ext uri="{FF2B5EF4-FFF2-40B4-BE49-F238E27FC236}">
                <a16:creationId xmlns:a16="http://schemas.microsoft.com/office/drawing/2014/main" id="{4247273F-FA0F-94AD-9960-E78D9DE15F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754" y="3827406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379690-4008-BC81-B38C-432587CDF2C9}"/>
              </a:ext>
            </a:extLst>
          </p:cNvPr>
          <p:cNvSpPr txBox="1"/>
          <p:nvPr/>
        </p:nvSpPr>
        <p:spPr>
          <a:xfrm>
            <a:off x="2064079" y="4650399"/>
            <a:ext cx="26327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abbylewis</a:t>
            </a:r>
            <a:r>
              <a:rPr lang="en-US" sz="2000" dirty="0"/>
              <a:t>/repository1</a:t>
            </a:r>
          </a:p>
        </p:txBody>
      </p:sp>
      <p:pic>
        <p:nvPicPr>
          <p:cNvPr id="10" name="Picture 6" descr="Single Cloud Icon PNG &amp; SVG Design For T-Shirts">
            <a:extLst>
              <a:ext uri="{FF2B5EF4-FFF2-40B4-BE49-F238E27FC236}">
                <a16:creationId xmlns:a16="http://schemas.microsoft.com/office/drawing/2014/main" id="{43E1641B-EE8E-64CB-ADD7-D69255F755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2387" y="928688"/>
            <a:ext cx="5564187" cy="5564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GitHub Logo, symbol, meaning, history, PNG, brand">
            <a:extLst>
              <a:ext uri="{FF2B5EF4-FFF2-40B4-BE49-F238E27FC236}">
                <a16:creationId xmlns:a16="http://schemas.microsoft.com/office/drawing/2014/main" id="{7724E458-3B51-E26A-3A36-2C5783B661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5032" y="2366781"/>
            <a:ext cx="1639448" cy="922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Folder - Free files and folders icons">
            <a:extLst>
              <a:ext uri="{FF2B5EF4-FFF2-40B4-BE49-F238E27FC236}">
                <a16:creationId xmlns:a16="http://schemas.microsoft.com/office/drawing/2014/main" id="{7CF33394-57D5-D58A-B3E4-C0B7095886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3504" y="3796332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203528B-D39E-1020-9358-1FBF25DCFA7F}"/>
              </a:ext>
            </a:extLst>
          </p:cNvPr>
          <p:cNvSpPr txBox="1"/>
          <p:nvPr/>
        </p:nvSpPr>
        <p:spPr>
          <a:xfrm>
            <a:off x="8445829" y="4619325"/>
            <a:ext cx="26418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username/repository1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1AC19552-0E97-FE46-FCEA-E4B8DAD3464F}"/>
              </a:ext>
            </a:extLst>
          </p:cNvPr>
          <p:cNvSpPr/>
          <p:nvPr/>
        </p:nvSpPr>
        <p:spPr>
          <a:xfrm>
            <a:off x="2190749" y="3399891"/>
            <a:ext cx="4970393" cy="921975"/>
          </a:xfrm>
          <a:custGeom>
            <a:avLst/>
            <a:gdLst>
              <a:gd name="connsiteX0" fmla="*/ 0 w 5010150"/>
              <a:gd name="connsiteY0" fmla="*/ 800277 h 800277"/>
              <a:gd name="connsiteX1" fmla="*/ 3219450 w 5010150"/>
              <a:gd name="connsiteY1" fmla="*/ 177 h 800277"/>
              <a:gd name="connsiteX2" fmla="*/ 5010150 w 5010150"/>
              <a:gd name="connsiteY2" fmla="*/ 743127 h 800277"/>
              <a:gd name="connsiteX0" fmla="*/ 0 w 5010150"/>
              <a:gd name="connsiteY0" fmla="*/ 581846 h 581846"/>
              <a:gd name="connsiteX1" fmla="*/ 2742372 w 5010150"/>
              <a:gd name="connsiteY1" fmla="*/ 407 h 581846"/>
              <a:gd name="connsiteX2" fmla="*/ 5010150 w 5010150"/>
              <a:gd name="connsiteY2" fmla="*/ 524696 h 581846"/>
              <a:gd name="connsiteX0" fmla="*/ 0 w 4970393"/>
              <a:gd name="connsiteY0" fmla="*/ 581560 h 921975"/>
              <a:gd name="connsiteX1" fmla="*/ 2742372 w 4970393"/>
              <a:gd name="connsiteY1" fmla="*/ 121 h 921975"/>
              <a:gd name="connsiteX2" fmla="*/ 4970393 w 4970393"/>
              <a:gd name="connsiteY2" fmla="*/ 921975 h 92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70393" h="921975">
                <a:moveTo>
                  <a:pt x="0" y="581560"/>
                </a:moveTo>
                <a:cubicBezTo>
                  <a:pt x="1192212" y="186272"/>
                  <a:pt x="1907347" y="9646"/>
                  <a:pt x="2742372" y="121"/>
                </a:cubicBezTo>
                <a:cubicBezTo>
                  <a:pt x="3577397" y="-9404"/>
                  <a:pt x="4492555" y="545737"/>
                  <a:pt x="4970393" y="921975"/>
                </a:cubicBezTo>
              </a:path>
            </a:pathLst>
          </a:custGeom>
          <a:noFill/>
          <a:ln w="76200"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AF432C-B46C-9783-F95A-A20E9BC662B6}"/>
              </a:ext>
            </a:extLst>
          </p:cNvPr>
          <p:cNvSpPr txBox="1"/>
          <p:nvPr/>
        </p:nvSpPr>
        <p:spPr>
          <a:xfrm>
            <a:off x="4762938" y="2821211"/>
            <a:ext cx="7812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fork</a:t>
            </a:r>
          </a:p>
        </p:txBody>
      </p:sp>
      <p:pic>
        <p:nvPicPr>
          <p:cNvPr id="1026" name="Picture 2" descr="git fork&quot; Icon - Download for free – Iconduck">
            <a:extLst>
              <a:ext uri="{FF2B5EF4-FFF2-40B4-BE49-F238E27FC236}">
                <a16:creationId xmlns:a16="http://schemas.microsoft.com/office/drawing/2014/main" id="{35B9B497-06C1-FC21-6DA5-EE3FDE0A39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5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8568" y="4234925"/>
            <a:ext cx="318234" cy="318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A64AD35-3511-644A-F859-AB003C1C5C0C}"/>
              </a:ext>
            </a:extLst>
          </p:cNvPr>
          <p:cNvSpPr txBox="1"/>
          <p:nvPr/>
        </p:nvSpPr>
        <p:spPr>
          <a:xfrm>
            <a:off x="2340226" y="4086836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tx1">
                    <a:alpha val="4385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9AD5C5-92FA-BF01-B7EB-097C48B470DF}"/>
              </a:ext>
            </a:extLst>
          </p:cNvPr>
          <p:cNvSpPr txBox="1"/>
          <p:nvPr/>
        </p:nvSpPr>
        <p:spPr>
          <a:xfrm>
            <a:off x="225201" y="5559980"/>
            <a:ext cx="5577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Repositories stored on my GitHub account (</a:t>
            </a:r>
            <a:r>
              <a:rPr lang="en-US" dirty="0" err="1"/>
              <a:t>abbylewis</a:t>
            </a:r>
            <a:r>
              <a:rPr lang="en-US" dirty="0"/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8A3EE7-1CCF-83AC-CA6C-6FD4C07DF7C3}"/>
              </a:ext>
            </a:extLst>
          </p:cNvPr>
          <p:cNvSpPr txBox="1"/>
          <p:nvPr/>
        </p:nvSpPr>
        <p:spPr>
          <a:xfrm>
            <a:off x="6963070" y="5559980"/>
            <a:ext cx="4530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Repositories stored on your GitHub account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CEDCF2E-4173-5FFF-B1E3-0B77609B6569}"/>
              </a:ext>
            </a:extLst>
          </p:cNvPr>
          <p:cNvSpPr/>
          <p:nvPr/>
        </p:nvSpPr>
        <p:spPr>
          <a:xfrm>
            <a:off x="2798064" y="4389120"/>
            <a:ext cx="4315968" cy="333046"/>
          </a:xfrm>
          <a:custGeom>
            <a:avLst/>
            <a:gdLst>
              <a:gd name="connsiteX0" fmla="*/ 4334256 w 4334256"/>
              <a:gd name="connsiteY0" fmla="*/ 402336 h 402336"/>
              <a:gd name="connsiteX1" fmla="*/ 2103120 w 4334256"/>
              <a:gd name="connsiteY1" fmla="*/ 310896 h 402336"/>
              <a:gd name="connsiteX2" fmla="*/ 0 w 4334256"/>
              <a:gd name="connsiteY2" fmla="*/ 0 h 402336"/>
              <a:gd name="connsiteX0" fmla="*/ 4315968 w 4315968"/>
              <a:gd name="connsiteY0" fmla="*/ 182880 h 324284"/>
              <a:gd name="connsiteX1" fmla="*/ 2103120 w 4315968"/>
              <a:gd name="connsiteY1" fmla="*/ 310896 h 324284"/>
              <a:gd name="connsiteX2" fmla="*/ 0 w 4315968"/>
              <a:gd name="connsiteY2" fmla="*/ 0 h 324284"/>
              <a:gd name="connsiteX0" fmla="*/ 4315968 w 4315968"/>
              <a:gd name="connsiteY0" fmla="*/ 182880 h 333046"/>
              <a:gd name="connsiteX1" fmla="*/ 2103120 w 4315968"/>
              <a:gd name="connsiteY1" fmla="*/ 310896 h 333046"/>
              <a:gd name="connsiteX2" fmla="*/ 0 w 4315968"/>
              <a:gd name="connsiteY2" fmla="*/ 0 h 333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15968" h="333046">
                <a:moveTo>
                  <a:pt x="4315968" y="182880"/>
                </a:moveTo>
                <a:cubicBezTo>
                  <a:pt x="3543300" y="280416"/>
                  <a:pt x="2825496" y="377952"/>
                  <a:pt x="2103120" y="310896"/>
                </a:cubicBezTo>
                <a:cubicBezTo>
                  <a:pt x="1380744" y="243840"/>
                  <a:pt x="690372" y="121920"/>
                  <a:pt x="0" y="0"/>
                </a:cubicBezTo>
              </a:path>
            </a:pathLst>
          </a:custGeom>
          <a:noFill/>
          <a:ln w="76200"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4CD4EE-3E7B-37FA-75FC-C7B9D57F45CE}"/>
              </a:ext>
            </a:extLst>
          </p:cNvPr>
          <p:cNvSpPr txBox="1"/>
          <p:nvPr/>
        </p:nvSpPr>
        <p:spPr>
          <a:xfrm>
            <a:off x="4889594" y="4757866"/>
            <a:ext cx="1938351" cy="449354"/>
          </a:xfrm>
          <a:prstGeom prst="rect">
            <a:avLst/>
          </a:prstGeom>
          <a:solidFill>
            <a:schemeClr val="bg1"/>
          </a:solidFill>
        </p:spPr>
        <p:txBody>
          <a:bodyPr wrap="none" lIns="45720" tIns="9144" rIns="45720" bIns="9144" rtlCol="0">
            <a:spAutoFit/>
          </a:bodyPr>
          <a:lstStyle/>
          <a:p>
            <a:r>
              <a:rPr lang="en-US" sz="2800" dirty="0"/>
              <a:t>pull request</a:t>
            </a:r>
          </a:p>
        </p:txBody>
      </p:sp>
    </p:spTree>
    <p:extLst>
      <p:ext uri="{BB962C8B-B14F-4D97-AF65-F5344CB8AC3E}">
        <p14:creationId xmlns:p14="http://schemas.microsoft.com/office/powerpoint/2010/main" val="33021773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67E7B8-3EC7-B847-A5C2-BC056BF5FC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6702E-2E52-EFE4-F6A0-14F201ECA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try it!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5B78F-09E2-C964-6805-8287F4791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Navigate to </a:t>
            </a:r>
            <a:r>
              <a:rPr lang="en-US" dirty="0">
                <a:hlinkClick r:id="rId2"/>
              </a:rPr>
              <a:t>https://github.com/smithsonian/SERC_Data_Science</a:t>
            </a:r>
            <a:r>
              <a:rPr lang="en-US" dirty="0"/>
              <a:t> </a:t>
            </a:r>
          </a:p>
          <a:p>
            <a:r>
              <a:rPr lang="en-US" dirty="0"/>
              <a:t>Fork the repository</a:t>
            </a:r>
          </a:p>
          <a:p>
            <a:r>
              <a:rPr lang="en-US" dirty="0"/>
              <a:t>git pull</a:t>
            </a:r>
          </a:p>
          <a:p>
            <a:r>
              <a:rPr lang="en-US" dirty="0"/>
              <a:t>Make a new branch</a:t>
            </a:r>
          </a:p>
          <a:p>
            <a:r>
              <a:rPr lang="en-US" dirty="0"/>
              <a:t>Make changes</a:t>
            </a:r>
          </a:p>
          <a:p>
            <a:r>
              <a:rPr lang="en-US" dirty="0"/>
              <a:t>git commit</a:t>
            </a:r>
          </a:p>
          <a:p>
            <a:r>
              <a:rPr lang="en-US" dirty="0"/>
              <a:t>git push</a:t>
            </a:r>
          </a:p>
          <a:p>
            <a:r>
              <a:rPr lang="en-US" dirty="0"/>
              <a:t>Create a pull request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D11E3F0-6A95-DC60-28D3-079E4C795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5705" y="1825625"/>
            <a:ext cx="7772400" cy="362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9391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47976-048B-4ABF-94FB-644A8445E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B1BC0-A92C-0B3B-5CF1-AEC878767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4304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86C69-B6FC-4CE3-30FF-74DCD5B95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Collaboration and 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DEED0-62DB-3C13-1568-E915D4CD1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Readmes</a:t>
            </a:r>
          </a:p>
          <a:p>
            <a:r>
              <a:rPr lang="en-US" dirty="0"/>
              <a:t>Issues</a:t>
            </a:r>
          </a:p>
          <a:p>
            <a:pPr lvl="1"/>
            <a:r>
              <a:rPr lang="en-US" dirty="0"/>
              <a:t>Assign (@, which you can do in commit too)</a:t>
            </a:r>
          </a:p>
          <a:p>
            <a:pPr lvl="1"/>
            <a:r>
              <a:rPr lang="en-US" dirty="0">
                <a:hlinkClick r:id="rId2"/>
              </a:rPr>
              <a:t>https://github.com/ikatyang/emoji-cheat-sheet/blob/master/README.md</a:t>
            </a:r>
            <a:endParaRPr lang="en-US" dirty="0"/>
          </a:p>
          <a:p>
            <a:pPr lvl="1"/>
            <a:r>
              <a:rPr lang="en-US" dirty="0"/>
              <a:t>Can add issue # to commit </a:t>
            </a:r>
          </a:p>
          <a:p>
            <a:r>
              <a:rPr lang="en-US" dirty="0"/>
              <a:t>What goes on </a:t>
            </a:r>
            <a:r>
              <a:rPr lang="en-US" dirty="0" err="1"/>
              <a:t>github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Code</a:t>
            </a:r>
          </a:p>
          <a:p>
            <a:pPr lvl="1"/>
            <a:r>
              <a:rPr lang="en-US" dirty="0"/>
              <a:t>Data? Not massive files</a:t>
            </a:r>
          </a:p>
          <a:p>
            <a:pPr lvl="1"/>
            <a:r>
              <a:rPr lang="en-US" dirty="0"/>
              <a:t>Think carefully about pushing figures, </a:t>
            </a:r>
            <a:r>
              <a:rPr lang="en-US" dirty="0" err="1"/>
              <a:t>powerpoints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  <a:p>
            <a:pPr lvl="2"/>
            <a:r>
              <a:rPr lang="en-US" dirty="0"/>
              <a:t>Are there other places these should go?</a:t>
            </a:r>
          </a:p>
        </p:txBody>
      </p:sp>
    </p:spTree>
    <p:extLst>
      <p:ext uri="{BB962C8B-B14F-4D97-AF65-F5344CB8AC3E}">
        <p14:creationId xmlns:p14="http://schemas.microsoft.com/office/powerpoint/2010/main" val="35200084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E1332-E680-F239-B963-5CF935512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E78B5-FC00-F22C-6C63-4AA4668BA1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 repositories</a:t>
            </a:r>
          </a:p>
          <a:p>
            <a:r>
              <a:rPr lang="en-US" dirty="0"/>
              <a:t>Teun</a:t>
            </a:r>
          </a:p>
          <a:p>
            <a:r>
              <a:rPr lang="en-US" dirty="0">
                <a:hlinkClick r:id="rId2"/>
              </a:rPr>
              <a:t>https://docs.github.com/en</a:t>
            </a:r>
            <a:r>
              <a:rPr lang="en-US" dirty="0"/>
              <a:t> </a:t>
            </a:r>
          </a:p>
          <a:p>
            <a:r>
              <a:rPr lang="en-US" dirty="0">
                <a:hlinkClick r:id="rId3"/>
              </a:rPr>
              <a:t>https://skills.github.com/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11170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GitHub Logo, symbol, meaning, history, PNG, brand">
            <a:extLst>
              <a:ext uri="{FF2B5EF4-FFF2-40B4-BE49-F238E27FC236}">
                <a16:creationId xmlns:a16="http://schemas.microsoft.com/office/drawing/2014/main" id="{1817C790-C899-13D7-0FD3-5B1DAD0DF8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3721" y="2285843"/>
            <a:ext cx="4064557" cy="2286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0837F92-7C8D-4EC7-E819-CB54944C07EA}"/>
              </a:ext>
            </a:extLst>
          </p:cNvPr>
          <p:cNvSpPr txBox="1"/>
          <p:nvPr/>
        </p:nvSpPr>
        <p:spPr>
          <a:xfrm>
            <a:off x="8389140" y="5128155"/>
            <a:ext cx="27478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reproducibility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24A958-9A0C-610F-EAC9-06F03FC7AA28}"/>
              </a:ext>
            </a:extLst>
          </p:cNvPr>
          <p:cNvSpPr txBox="1"/>
          <p:nvPr/>
        </p:nvSpPr>
        <p:spPr>
          <a:xfrm>
            <a:off x="2185975" y="1237474"/>
            <a:ext cx="28142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version control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48808B-E79B-9F32-549A-4F50FD2E3762}"/>
              </a:ext>
            </a:extLst>
          </p:cNvPr>
          <p:cNvSpPr txBox="1"/>
          <p:nvPr/>
        </p:nvSpPr>
        <p:spPr>
          <a:xfrm>
            <a:off x="1335037" y="4279768"/>
            <a:ext cx="17018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backups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D4570C-9B5C-1263-854B-0698966BD121}"/>
              </a:ext>
            </a:extLst>
          </p:cNvPr>
          <p:cNvSpPr txBox="1"/>
          <p:nvPr/>
        </p:nvSpPr>
        <p:spPr>
          <a:xfrm>
            <a:off x="7886052" y="1822249"/>
            <a:ext cx="25380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collaboration</a:t>
            </a:r>
          </a:p>
        </p:txBody>
      </p:sp>
    </p:spTree>
    <p:extLst>
      <p:ext uri="{BB962C8B-B14F-4D97-AF65-F5344CB8AC3E}">
        <p14:creationId xmlns:p14="http://schemas.microsoft.com/office/powerpoint/2010/main" val="3759162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93860-D504-53D8-80A3-E014809C6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DEED2-6747-8CE1-6112-3CF8A0908B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By the end of the workshop, you will be able to:</a:t>
            </a:r>
          </a:p>
          <a:p>
            <a:r>
              <a:rPr lang="en-US" dirty="0"/>
              <a:t>Understand and execute a foundational GitHub workflow (pull, commit, push)</a:t>
            </a:r>
          </a:p>
          <a:p>
            <a:r>
              <a:rPr lang="en-US" dirty="0"/>
              <a:t>Explain the purpose of forks and branches</a:t>
            </a:r>
          </a:p>
          <a:p>
            <a:r>
              <a:rPr lang="en-US" dirty="0"/>
              <a:t>Describe tools for collaboration </a:t>
            </a:r>
            <a:r>
              <a:rPr lang="en-US"/>
              <a:t>in GitHub, </a:t>
            </a:r>
            <a:r>
              <a:rPr lang="en-US" dirty="0"/>
              <a:t>including issues and documentation</a:t>
            </a:r>
          </a:p>
        </p:txBody>
      </p:sp>
    </p:spTree>
    <p:extLst>
      <p:ext uri="{BB962C8B-B14F-4D97-AF65-F5344CB8AC3E}">
        <p14:creationId xmlns:p14="http://schemas.microsoft.com/office/powerpoint/2010/main" val="1966741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A2EBE709-5203-8E4B-72AD-B77C7CE9EC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609600" y="3889828"/>
            <a:ext cx="4020457" cy="277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ingle Cloud Icon PNG &amp; SVG Design For T-Shirts">
            <a:extLst>
              <a:ext uri="{FF2B5EF4-FFF2-40B4-BE49-F238E27FC236}">
                <a16:creationId xmlns:a16="http://schemas.microsoft.com/office/drawing/2014/main" id="{6E2CDF10-7E76-01DF-0AF5-F566C09826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262" y="-1215571"/>
            <a:ext cx="65024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Logo, symbol, meaning, history, PNG, brand">
            <a:extLst>
              <a:ext uri="{FF2B5EF4-FFF2-40B4-BE49-F238E27FC236}">
                <a16:creationId xmlns:a16="http://schemas.microsoft.com/office/drawing/2014/main" id="{E1875C94-97D2-AC8C-5CFE-FB98FACCFB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77" y="380999"/>
            <a:ext cx="1915885" cy="107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4E1F868F-6857-ACB7-62E6-386E14F9AB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0225">
            <a:off x="2770298" y="4296293"/>
            <a:ext cx="1075289" cy="449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BFB2FE4-7168-ED0E-E953-99A25A6551C8}"/>
              </a:ext>
            </a:extLst>
          </p:cNvPr>
          <p:cNvCxnSpPr/>
          <p:nvPr/>
        </p:nvCxnSpPr>
        <p:spPr>
          <a:xfrm>
            <a:off x="1246262" y="0"/>
            <a:ext cx="73152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F976EB9-06B0-3E35-F94A-A8643BC4C780}"/>
              </a:ext>
            </a:extLst>
          </p:cNvPr>
          <p:cNvSpPr txBox="1"/>
          <p:nvPr/>
        </p:nvSpPr>
        <p:spPr>
          <a:xfrm>
            <a:off x="2619828" y="256593"/>
            <a:ext cx="1959622" cy="66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GitHub = service on the web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C34AB3-68DB-FC7C-B8E7-4C26D40AF3C8}"/>
              </a:ext>
            </a:extLst>
          </p:cNvPr>
          <p:cNvSpPr txBox="1"/>
          <p:nvPr/>
        </p:nvSpPr>
        <p:spPr>
          <a:xfrm>
            <a:off x="6701036" y="6317734"/>
            <a:ext cx="87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1F54BC-F74A-433C-AFE3-08F61DE831DA}"/>
              </a:ext>
            </a:extLst>
          </p:cNvPr>
          <p:cNvSpPr txBox="1"/>
          <p:nvPr/>
        </p:nvSpPr>
        <p:spPr>
          <a:xfrm>
            <a:off x="8680129" y="6317734"/>
            <a:ext cx="1035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REMOTE</a:t>
            </a:r>
          </a:p>
        </p:txBody>
      </p:sp>
      <p:pic>
        <p:nvPicPr>
          <p:cNvPr id="4" name="Picture 10">
            <a:extLst>
              <a:ext uri="{FF2B5EF4-FFF2-40B4-BE49-F238E27FC236}">
                <a16:creationId xmlns:a16="http://schemas.microsoft.com/office/drawing/2014/main" id="{C3159AF1-B0AB-FDC1-9A8F-5993EEEDE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3203" y="3204336"/>
            <a:ext cx="1075289" cy="449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8689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6E6B42-9649-E9D9-719F-65B2DA47D7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3B9A4F37-ECB9-41CC-959C-D7C26C7155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609600" y="3889828"/>
            <a:ext cx="4020457" cy="277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ingle Cloud Icon PNG &amp; SVG Design For T-Shirts">
            <a:extLst>
              <a:ext uri="{FF2B5EF4-FFF2-40B4-BE49-F238E27FC236}">
                <a16:creationId xmlns:a16="http://schemas.microsoft.com/office/drawing/2014/main" id="{168A38DE-4364-6FDC-2E1B-36596556CC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262" y="-1215571"/>
            <a:ext cx="65024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Logo, symbol, meaning, history, PNG, brand">
            <a:extLst>
              <a:ext uri="{FF2B5EF4-FFF2-40B4-BE49-F238E27FC236}">
                <a16:creationId xmlns:a16="http://schemas.microsoft.com/office/drawing/2014/main" id="{97B3DA72-5D0D-C033-C6B8-3D1DA8CA3D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77" y="380999"/>
            <a:ext cx="1915885" cy="107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A7B86C-6764-922E-331E-3C2A33A98A15}"/>
              </a:ext>
            </a:extLst>
          </p:cNvPr>
          <p:cNvCxnSpPr/>
          <p:nvPr/>
        </p:nvCxnSpPr>
        <p:spPr>
          <a:xfrm>
            <a:off x="1246262" y="0"/>
            <a:ext cx="73152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4" name="Picture 6" descr="Folder - Free files and folders icons">
            <a:extLst>
              <a:ext uri="{FF2B5EF4-FFF2-40B4-BE49-F238E27FC236}">
                <a16:creationId xmlns:a16="http://schemas.microsoft.com/office/drawing/2014/main" id="{1353A4B5-13E0-6ADD-76C1-34FF44D4B4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2654" y="1977569"/>
            <a:ext cx="1393371" cy="139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60B3607-70EF-5DA1-D7B9-4FC87AF599A5}"/>
              </a:ext>
            </a:extLst>
          </p:cNvPr>
          <p:cNvSpPr txBox="1"/>
          <p:nvPr/>
        </p:nvSpPr>
        <p:spPr>
          <a:xfrm>
            <a:off x="7987969" y="3001608"/>
            <a:ext cx="1400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“repository”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3793A9-5EA0-8DA3-4288-ED45FCFDF906}"/>
              </a:ext>
            </a:extLst>
          </p:cNvPr>
          <p:cNvSpPr txBox="1"/>
          <p:nvPr/>
        </p:nvSpPr>
        <p:spPr>
          <a:xfrm>
            <a:off x="6701036" y="6317734"/>
            <a:ext cx="87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3573A1-AB10-6D29-4BC8-AA18A678E9F4}"/>
              </a:ext>
            </a:extLst>
          </p:cNvPr>
          <p:cNvSpPr txBox="1"/>
          <p:nvPr/>
        </p:nvSpPr>
        <p:spPr>
          <a:xfrm>
            <a:off x="8680129" y="6317734"/>
            <a:ext cx="1035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REMOTE</a:t>
            </a:r>
          </a:p>
        </p:txBody>
      </p:sp>
    </p:spTree>
    <p:extLst>
      <p:ext uri="{BB962C8B-B14F-4D97-AF65-F5344CB8AC3E}">
        <p14:creationId xmlns:p14="http://schemas.microsoft.com/office/powerpoint/2010/main" val="2831201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7E077C-B58B-FFBC-2DD1-F8868005AD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689A505C-D5DE-747D-D8FD-05C5B92146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609600" y="3889828"/>
            <a:ext cx="4020457" cy="277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ingle Cloud Icon PNG &amp; SVG Design For T-Shirts">
            <a:extLst>
              <a:ext uri="{FF2B5EF4-FFF2-40B4-BE49-F238E27FC236}">
                <a16:creationId xmlns:a16="http://schemas.microsoft.com/office/drawing/2014/main" id="{B8F47813-42DD-E361-BAD3-5143CE932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262" y="-1215571"/>
            <a:ext cx="65024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Logo, symbol, meaning, history, PNG, brand">
            <a:extLst>
              <a:ext uri="{FF2B5EF4-FFF2-40B4-BE49-F238E27FC236}">
                <a16:creationId xmlns:a16="http://schemas.microsoft.com/office/drawing/2014/main" id="{37A882A3-7979-D446-6F3E-7478EE2BF1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77" y="380999"/>
            <a:ext cx="1915885" cy="107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9D4F054-F30F-2852-3831-3A6430AD1AD0}"/>
              </a:ext>
            </a:extLst>
          </p:cNvPr>
          <p:cNvCxnSpPr/>
          <p:nvPr/>
        </p:nvCxnSpPr>
        <p:spPr>
          <a:xfrm>
            <a:off x="1246262" y="0"/>
            <a:ext cx="73152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4" name="Picture 6" descr="Folder - Free files and folders icons">
            <a:extLst>
              <a:ext uri="{FF2B5EF4-FFF2-40B4-BE49-F238E27FC236}">
                <a16:creationId xmlns:a16="http://schemas.microsoft.com/office/drawing/2014/main" id="{4DC75798-C6C1-F9D3-A65C-0A232578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2654" y="1977569"/>
            <a:ext cx="1393371" cy="139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Folder - Free files and folders icons">
            <a:extLst>
              <a:ext uri="{FF2B5EF4-FFF2-40B4-BE49-F238E27FC236}">
                <a16:creationId xmlns:a16="http://schemas.microsoft.com/office/drawing/2014/main" id="{A64A3EFF-B9EE-A80C-9503-FEAD1D6D8B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281" y="4868316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C746D2-2746-06AC-B477-F67274B17059}"/>
              </a:ext>
            </a:extLst>
          </p:cNvPr>
          <p:cNvSpPr txBox="1"/>
          <p:nvPr/>
        </p:nvSpPr>
        <p:spPr>
          <a:xfrm>
            <a:off x="7987969" y="3001608"/>
            <a:ext cx="1400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“repository”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71F361-595A-179A-C520-102C575E33DB}"/>
              </a:ext>
            </a:extLst>
          </p:cNvPr>
          <p:cNvSpPr txBox="1"/>
          <p:nvPr/>
        </p:nvSpPr>
        <p:spPr>
          <a:xfrm>
            <a:off x="6701036" y="6317734"/>
            <a:ext cx="87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961A3B-8CC7-C726-DF2B-A41B82DE4B11}"/>
              </a:ext>
            </a:extLst>
          </p:cNvPr>
          <p:cNvSpPr txBox="1"/>
          <p:nvPr/>
        </p:nvSpPr>
        <p:spPr>
          <a:xfrm>
            <a:off x="8680129" y="6317734"/>
            <a:ext cx="1035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CDFE65-6E1B-8326-45B9-E9105F4BA22C}"/>
              </a:ext>
            </a:extLst>
          </p:cNvPr>
          <p:cNvSpPr txBox="1"/>
          <p:nvPr/>
        </p:nvSpPr>
        <p:spPr>
          <a:xfrm>
            <a:off x="988286" y="4923373"/>
            <a:ext cx="928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clone</a:t>
            </a:r>
          </a:p>
        </p:txBody>
      </p:sp>
    </p:spTree>
    <p:extLst>
      <p:ext uri="{BB962C8B-B14F-4D97-AF65-F5344CB8AC3E}">
        <p14:creationId xmlns:p14="http://schemas.microsoft.com/office/powerpoint/2010/main" val="3657544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6F8036-2603-C55C-F818-648D6E7F1F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245E41AC-5AA5-3D9C-5FEB-16C6D66BF9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609600" y="3889828"/>
            <a:ext cx="4020457" cy="277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ingle Cloud Icon PNG &amp; SVG Design For T-Shirts">
            <a:extLst>
              <a:ext uri="{FF2B5EF4-FFF2-40B4-BE49-F238E27FC236}">
                <a16:creationId xmlns:a16="http://schemas.microsoft.com/office/drawing/2014/main" id="{777CC43D-A937-B02E-31CF-D327FFA13A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262" y="-1215571"/>
            <a:ext cx="65024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Logo, symbol, meaning, history, PNG, brand">
            <a:extLst>
              <a:ext uri="{FF2B5EF4-FFF2-40B4-BE49-F238E27FC236}">
                <a16:creationId xmlns:a16="http://schemas.microsoft.com/office/drawing/2014/main" id="{7242C878-805F-9F01-A577-A7E717714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77" y="380999"/>
            <a:ext cx="1915885" cy="107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6FCB14F-1FA1-9F77-DF94-E2E4EE068C73}"/>
              </a:ext>
            </a:extLst>
          </p:cNvPr>
          <p:cNvCxnSpPr/>
          <p:nvPr/>
        </p:nvCxnSpPr>
        <p:spPr>
          <a:xfrm>
            <a:off x="1246262" y="0"/>
            <a:ext cx="73152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4" name="Picture 6" descr="Folder - Free files and folders icons">
            <a:extLst>
              <a:ext uri="{FF2B5EF4-FFF2-40B4-BE49-F238E27FC236}">
                <a16:creationId xmlns:a16="http://schemas.microsoft.com/office/drawing/2014/main" id="{B0989A65-1597-FB9B-928D-9D4DBBDADF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2654" y="1977569"/>
            <a:ext cx="1393371" cy="139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Folder - Free files and folders icons">
            <a:extLst>
              <a:ext uri="{FF2B5EF4-FFF2-40B4-BE49-F238E27FC236}">
                <a16:creationId xmlns:a16="http://schemas.microsoft.com/office/drawing/2014/main" id="{6745EC7D-D940-C770-FDE6-898D3F0E4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281" y="4868316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0EA34A90-5606-1143-B74C-8DC6712CD25B}"/>
              </a:ext>
            </a:extLst>
          </p:cNvPr>
          <p:cNvSpPr/>
          <p:nvPr/>
        </p:nvSpPr>
        <p:spPr>
          <a:xfrm>
            <a:off x="1463501" y="2415121"/>
            <a:ext cx="5134070" cy="2816656"/>
          </a:xfrm>
          <a:custGeom>
            <a:avLst/>
            <a:gdLst>
              <a:gd name="connsiteX0" fmla="*/ 5127907 w 5127907"/>
              <a:gd name="connsiteY0" fmla="*/ 394004 h 2998308"/>
              <a:gd name="connsiteX1" fmla="*/ 972595 w 5127907"/>
              <a:gd name="connsiteY1" fmla="*/ 127786 h 2998308"/>
              <a:gd name="connsiteX2" fmla="*/ 322 w 5127907"/>
              <a:gd name="connsiteY2" fmla="*/ 2188080 h 2998308"/>
              <a:gd name="connsiteX3" fmla="*/ 1018894 w 5127907"/>
              <a:gd name="connsiteY3" fmla="*/ 2998308 h 2998308"/>
              <a:gd name="connsiteX4" fmla="*/ 1018894 w 5127907"/>
              <a:gd name="connsiteY4" fmla="*/ 2998308 h 2998308"/>
              <a:gd name="connsiteX0" fmla="*/ 5127717 w 5127717"/>
              <a:gd name="connsiteY0" fmla="*/ 212332 h 2816636"/>
              <a:gd name="connsiteX1" fmla="*/ 1099727 w 5127717"/>
              <a:gd name="connsiteY1" fmla="*/ 223906 h 2816636"/>
              <a:gd name="connsiteX2" fmla="*/ 132 w 5127717"/>
              <a:gd name="connsiteY2" fmla="*/ 2006408 h 2816636"/>
              <a:gd name="connsiteX3" fmla="*/ 1018704 w 5127717"/>
              <a:gd name="connsiteY3" fmla="*/ 2816636 h 2816636"/>
              <a:gd name="connsiteX4" fmla="*/ 1018704 w 5127717"/>
              <a:gd name="connsiteY4" fmla="*/ 2816636 h 2816636"/>
              <a:gd name="connsiteX0" fmla="*/ 5134070 w 5134070"/>
              <a:gd name="connsiteY0" fmla="*/ 212332 h 2816656"/>
              <a:gd name="connsiteX1" fmla="*/ 1106080 w 5134070"/>
              <a:gd name="connsiteY1" fmla="*/ 223906 h 2816656"/>
              <a:gd name="connsiteX2" fmla="*/ 6485 w 5134070"/>
              <a:gd name="connsiteY2" fmla="*/ 2006408 h 2816656"/>
              <a:gd name="connsiteX3" fmla="*/ 1025057 w 5134070"/>
              <a:gd name="connsiteY3" fmla="*/ 2816636 h 2816656"/>
              <a:gd name="connsiteX4" fmla="*/ 1025057 w 5134070"/>
              <a:gd name="connsiteY4" fmla="*/ 2816636 h 281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4070" h="2816656">
                <a:moveTo>
                  <a:pt x="5134070" y="212332"/>
                </a:moveTo>
                <a:cubicBezTo>
                  <a:pt x="3483712" y="-70284"/>
                  <a:pt x="1960677" y="-75107"/>
                  <a:pt x="1106080" y="223906"/>
                </a:cubicBezTo>
                <a:cubicBezTo>
                  <a:pt x="251483" y="522919"/>
                  <a:pt x="-49459" y="1180747"/>
                  <a:pt x="6485" y="2006408"/>
                </a:cubicBezTo>
                <a:cubicBezTo>
                  <a:pt x="62429" y="2832069"/>
                  <a:pt x="1025057" y="2816636"/>
                  <a:pt x="1025057" y="2816636"/>
                </a:cubicBezTo>
                <a:lnTo>
                  <a:pt x="1025057" y="2816636"/>
                </a:lnTo>
              </a:path>
            </a:pathLst>
          </a:custGeom>
          <a:noFill/>
          <a:ln w="76200">
            <a:solidFill>
              <a:schemeClr val="accent5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E8B752-6675-0702-FB3C-39CD4130C5F1}"/>
              </a:ext>
            </a:extLst>
          </p:cNvPr>
          <p:cNvSpPr txBox="1"/>
          <p:nvPr/>
        </p:nvSpPr>
        <p:spPr>
          <a:xfrm>
            <a:off x="1013708" y="2360069"/>
            <a:ext cx="1074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git pull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4FCD9B-59F6-CD0C-F580-2D27D2E5B2E0}"/>
              </a:ext>
            </a:extLst>
          </p:cNvPr>
          <p:cNvSpPr txBox="1"/>
          <p:nvPr/>
        </p:nvSpPr>
        <p:spPr>
          <a:xfrm>
            <a:off x="7987969" y="3001608"/>
            <a:ext cx="1400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“repository”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830E47-02EB-E90B-5AA5-FEBCBFBA3DB6}"/>
              </a:ext>
            </a:extLst>
          </p:cNvPr>
          <p:cNvSpPr txBox="1"/>
          <p:nvPr/>
        </p:nvSpPr>
        <p:spPr>
          <a:xfrm>
            <a:off x="6701036" y="6317734"/>
            <a:ext cx="87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F153A3-28C2-DE93-F1A2-776836A25BD9}"/>
              </a:ext>
            </a:extLst>
          </p:cNvPr>
          <p:cNvSpPr txBox="1"/>
          <p:nvPr/>
        </p:nvSpPr>
        <p:spPr>
          <a:xfrm>
            <a:off x="8680129" y="6317734"/>
            <a:ext cx="1035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REMOTE</a:t>
            </a:r>
          </a:p>
        </p:txBody>
      </p:sp>
    </p:spTree>
    <p:extLst>
      <p:ext uri="{BB962C8B-B14F-4D97-AF65-F5344CB8AC3E}">
        <p14:creationId xmlns:p14="http://schemas.microsoft.com/office/powerpoint/2010/main" val="2289169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E6099D-936D-DF02-476E-171258B93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3058B21F-012C-A80B-FDBD-D50E581E99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609600" y="3889828"/>
            <a:ext cx="4020457" cy="277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ingle Cloud Icon PNG &amp; SVG Design For T-Shirts">
            <a:extLst>
              <a:ext uri="{FF2B5EF4-FFF2-40B4-BE49-F238E27FC236}">
                <a16:creationId xmlns:a16="http://schemas.microsoft.com/office/drawing/2014/main" id="{EF10DE3D-693C-CA32-0C5A-59A9A6614F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262" y="-1215571"/>
            <a:ext cx="65024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Logo, symbol, meaning, history, PNG, brand">
            <a:extLst>
              <a:ext uri="{FF2B5EF4-FFF2-40B4-BE49-F238E27FC236}">
                <a16:creationId xmlns:a16="http://schemas.microsoft.com/office/drawing/2014/main" id="{F8DA3863-59EB-1B05-0C1C-9EE725B6FD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77" y="380999"/>
            <a:ext cx="1915885" cy="107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C9662AC-C533-A5BC-0BA3-B14D8ED6C6B2}"/>
              </a:ext>
            </a:extLst>
          </p:cNvPr>
          <p:cNvCxnSpPr/>
          <p:nvPr/>
        </p:nvCxnSpPr>
        <p:spPr>
          <a:xfrm>
            <a:off x="1246262" y="0"/>
            <a:ext cx="73152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7683473-8C36-E2EE-C8CE-1F9A56EE9A1E}"/>
              </a:ext>
            </a:extLst>
          </p:cNvPr>
          <p:cNvSpPr txBox="1"/>
          <p:nvPr/>
        </p:nvSpPr>
        <p:spPr>
          <a:xfrm>
            <a:off x="7987969" y="3001608"/>
            <a:ext cx="1400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“repository”</a:t>
            </a:r>
          </a:p>
        </p:txBody>
      </p:sp>
      <p:pic>
        <p:nvPicPr>
          <p:cNvPr id="2054" name="Picture 6" descr="Folder - Free files and folders icons">
            <a:extLst>
              <a:ext uri="{FF2B5EF4-FFF2-40B4-BE49-F238E27FC236}">
                <a16:creationId xmlns:a16="http://schemas.microsoft.com/office/drawing/2014/main" id="{11ABDAFC-8268-47B0-6764-6042F103B6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2654" y="1977569"/>
            <a:ext cx="1393371" cy="139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Folder - Free files and folders icons">
            <a:extLst>
              <a:ext uri="{FF2B5EF4-FFF2-40B4-BE49-F238E27FC236}">
                <a16:creationId xmlns:a16="http://schemas.microsoft.com/office/drawing/2014/main" id="{C66A6ECC-8974-A2C5-1C3E-B51E247A6E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281" y="4868316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221C8433-62D8-6155-1177-D395FA26F25F}"/>
              </a:ext>
            </a:extLst>
          </p:cNvPr>
          <p:cNvSpPr/>
          <p:nvPr/>
        </p:nvSpPr>
        <p:spPr>
          <a:xfrm>
            <a:off x="1463501" y="2415121"/>
            <a:ext cx="5134070" cy="2816656"/>
          </a:xfrm>
          <a:custGeom>
            <a:avLst/>
            <a:gdLst>
              <a:gd name="connsiteX0" fmla="*/ 5127907 w 5127907"/>
              <a:gd name="connsiteY0" fmla="*/ 394004 h 2998308"/>
              <a:gd name="connsiteX1" fmla="*/ 972595 w 5127907"/>
              <a:gd name="connsiteY1" fmla="*/ 127786 h 2998308"/>
              <a:gd name="connsiteX2" fmla="*/ 322 w 5127907"/>
              <a:gd name="connsiteY2" fmla="*/ 2188080 h 2998308"/>
              <a:gd name="connsiteX3" fmla="*/ 1018894 w 5127907"/>
              <a:gd name="connsiteY3" fmla="*/ 2998308 h 2998308"/>
              <a:gd name="connsiteX4" fmla="*/ 1018894 w 5127907"/>
              <a:gd name="connsiteY4" fmla="*/ 2998308 h 2998308"/>
              <a:gd name="connsiteX0" fmla="*/ 5127717 w 5127717"/>
              <a:gd name="connsiteY0" fmla="*/ 212332 h 2816636"/>
              <a:gd name="connsiteX1" fmla="*/ 1099727 w 5127717"/>
              <a:gd name="connsiteY1" fmla="*/ 223906 h 2816636"/>
              <a:gd name="connsiteX2" fmla="*/ 132 w 5127717"/>
              <a:gd name="connsiteY2" fmla="*/ 2006408 h 2816636"/>
              <a:gd name="connsiteX3" fmla="*/ 1018704 w 5127717"/>
              <a:gd name="connsiteY3" fmla="*/ 2816636 h 2816636"/>
              <a:gd name="connsiteX4" fmla="*/ 1018704 w 5127717"/>
              <a:gd name="connsiteY4" fmla="*/ 2816636 h 2816636"/>
              <a:gd name="connsiteX0" fmla="*/ 5134070 w 5134070"/>
              <a:gd name="connsiteY0" fmla="*/ 212332 h 2816656"/>
              <a:gd name="connsiteX1" fmla="*/ 1106080 w 5134070"/>
              <a:gd name="connsiteY1" fmla="*/ 223906 h 2816656"/>
              <a:gd name="connsiteX2" fmla="*/ 6485 w 5134070"/>
              <a:gd name="connsiteY2" fmla="*/ 2006408 h 2816656"/>
              <a:gd name="connsiteX3" fmla="*/ 1025057 w 5134070"/>
              <a:gd name="connsiteY3" fmla="*/ 2816636 h 2816656"/>
              <a:gd name="connsiteX4" fmla="*/ 1025057 w 5134070"/>
              <a:gd name="connsiteY4" fmla="*/ 2816636 h 281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4070" h="2816656">
                <a:moveTo>
                  <a:pt x="5134070" y="212332"/>
                </a:moveTo>
                <a:cubicBezTo>
                  <a:pt x="3483712" y="-70284"/>
                  <a:pt x="1960677" y="-75107"/>
                  <a:pt x="1106080" y="223906"/>
                </a:cubicBezTo>
                <a:cubicBezTo>
                  <a:pt x="251483" y="522919"/>
                  <a:pt x="-49459" y="1180747"/>
                  <a:pt x="6485" y="2006408"/>
                </a:cubicBezTo>
                <a:cubicBezTo>
                  <a:pt x="62429" y="2832069"/>
                  <a:pt x="1025057" y="2816636"/>
                  <a:pt x="1025057" y="2816636"/>
                </a:cubicBezTo>
                <a:lnTo>
                  <a:pt x="1025057" y="2816636"/>
                </a:lnTo>
              </a:path>
            </a:pathLst>
          </a:custGeom>
          <a:noFill/>
          <a:ln w="76200">
            <a:solidFill>
              <a:schemeClr val="accent5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43F118-E94A-ECBF-BBF0-85B7CF462BAB}"/>
              </a:ext>
            </a:extLst>
          </p:cNvPr>
          <p:cNvSpPr txBox="1"/>
          <p:nvPr/>
        </p:nvSpPr>
        <p:spPr>
          <a:xfrm>
            <a:off x="1013708" y="2360069"/>
            <a:ext cx="1074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git pull</a:t>
            </a:r>
          </a:p>
        </p:txBody>
      </p:sp>
      <p:pic>
        <p:nvPicPr>
          <p:cNvPr id="9" name="Picture 6" descr="Folder - Free files and folders icons">
            <a:extLst>
              <a:ext uri="{FF2B5EF4-FFF2-40B4-BE49-F238E27FC236}">
                <a16:creationId xmlns:a16="http://schemas.microsoft.com/office/drawing/2014/main" id="{01B73DA6-6075-4FCA-DBC7-B11EE009C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8400" y="5017425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nip Single Corner Rectangle 9">
            <a:extLst>
              <a:ext uri="{FF2B5EF4-FFF2-40B4-BE49-F238E27FC236}">
                <a16:creationId xmlns:a16="http://schemas.microsoft.com/office/drawing/2014/main" id="{E65D790B-CA31-F4D8-3FC3-8650B3F20E01}"/>
              </a:ext>
            </a:extLst>
          </p:cNvPr>
          <p:cNvSpPr/>
          <p:nvPr/>
        </p:nvSpPr>
        <p:spPr>
          <a:xfrm flipH="1">
            <a:off x="3409949" y="5222251"/>
            <a:ext cx="331300" cy="110483"/>
          </a:xfrm>
          <a:prstGeom prst="snip1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43A051-85E9-32D9-1C0D-ED553364633F}"/>
              </a:ext>
            </a:extLst>
          </p:cNvPr>
          <p:cNvSpPr txBox="1"/>
          <p:nvPr/>
        </p:nvSpPr>
        <p:spPr>
          <a:xfrm>
            <a:off x="2790397" y="5693358"/>
            <a:ext cx="1507785" cy="38779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 lIns="45720" tIns="9144" rIns="45720" bIns="9144" rtlCol="0">
            <a:spAutoFit/>
          </a:bodyPr>
          <a:lstStyle/>
          <a:p>
            <a:r>
              <a:rPr lang="en-US" sz="2400" dirty="0"/>
              <a:t>git commit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EE781494-3069-07A5-9CA6-F565E5960CE9}"/>
              </a:ext>
            </a:extLst>
          </p:cNvPr>
          <p:cNvSpPr/>
          <p:nvPr/>
        </p:nvSpPr>
        <p:spPr>
          <a:xfrm>
            <a:off x="2996697" y="4879756"/>
            <a:ext cx="398353" cy="153971"/>
          </a:xfrm>
          <a:custGeom>
            <a:avLst/>
            <a:gdLst>
              <a:gd name="connsiteX0" fmla="*/ 0 w 398353"/>
              <a:gd name="connsiteY0" fmla="*/ 27222 h 153971"/>
              <a:gd name="connsiteX1" fmla="*/ 244444 w 398353"/>
              <a:gd name="connsiteY1" fmla="*/ 9115 h 153971"/>
              <a:gd name="connsiteX2" fmla="*/ 398353 w 398353"/>
              <a:gd name="connsiteY2" fmla="*/ 153971 h 153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8353" h="153971">
                <a:moveTo>
                  <a:pt x="0" y="27222"/>
                </a:moveTo>
                <a:cubicBezTo>
                  <a:pt x="89026" y="7606"/>
                  <a:pt x="178052" y="-12010"/>
                  <a:pt x="244444" y="9115"/>
                </a:cubicBezTo>
                <a:cubicBezTo>
                  <a:pt x="310836" y="30240"/>
                  <a:pt x="377228" y="110213"/>
                  <a:pt x="398353" y="153971"/>
                </a:cubicBez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D853A7-90B1-01D6-7995-AD5E92A67755}"/>
              </a:ext>
            </a:extLst>
          </p:cNvPr>
          <p:cNvSpPr txBox="1"/>
          <p:nvPr/>
        </p:nvSpPr>
        <p:spPr>
          <a:xfrm>
            <a:off x="6701036" y="6317734"/>
            <a:ext cx="87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AE7982-FEEE-0A33-DC1E-98EE9C13E0A0}"/>
              </a:ext>
            </a:extLst>
          </p:cNvPr>
          <p:cNvSpPr txBox="1"/>
          <p:nvPr/>
        </p:nvSpPr>
        <p:spPr>
          <a:xfrm>
            <a:off x="8680129" y="6317734"/>
            <a:ext cx="1035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REMOTE</a:t>
            </a:r>
          </a:p>
        </p:txBody>
      </p:sp>
    </p:spTree>
    <p:extLst>
      <p:ext uri="{BB962C8B-B14F-4D97-AF65-F5344CB8AC3E}">
        <p14:creationId xmlns:p14="http://schemas.microsoft.com/office/powerpoint/2010/main" val="1262685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1464</TotalTime>
  <Words>590</Words>
  <Application>Microsoft Macintosh PowerPoint</Application>
  <PresentationFormat>Widescreen</PresentationFormat>
  <Paragraphs>153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Aptos</vt:lpstr>
      <vt:lpstr>Aptos Display</vt:lpstr>
      <vt:lpstr>Arial</vt:lpstr>
      <vt:lpstr>Cambria Math</vt:lpstr>
      <vt:lpstr>Office Theme</vt:lpstr>
      <vt:lpstr>Fundamentals of git and GitHub</vt:lpstr>
      <vt:lpstr>Summer Data Science Series</vt:lpstr>
      <vt:lpstr>PowerPoint Presentation</vt:lpstr>
      <vt:lpstr>Objectives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Benefits of this workflow</vt:lpstr>
      <vt:lpstr>Let’s try it!</vt:lpstr>
      <vt:lpstr>PowerPoint Presentation</vt:lpstr>
      <vt:lpstr>PowerPoint Presentation</vt:lpstr>
      <vt:lpstr>PowerPoint Presentation</vt:lpstr>
      <vt:lpstr>Merge conflicts</vt:lpstr>
      <vt:lpstr>“Branches” allow you to explore options</vt:lpstr>
      <vt:lpstr>Fork repositories to make a personal copy</vt:lpstr>
      <vt:lpstr>Fork repositories to make a personal copy</vt:lpstr>
      <vt:lpstr>“Pull request” to contribute your changes</vt:lpstr>
      <vt:lpstr>Let’s try it!</vt:lpstr>
      <vt:lpstr>PowerPoint Presentation</vt:lpstr>
      <vt:lpstr>Collaboration and documentation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Lewis, Abigail</dc:creator>
  <cp:lastModifiedBy>Lewis, Abigail</cp:lastModifiedBy>
  <cp:revision>26</cp:revision>
  <dcterms:created xsi:type="dcterms:W3CDTF">2025-06-10T12:12:34Z</dcterms:created>
  <dcterms:modified xsi:type="dcterms:W3CDTF">2025-06-17T12:59:24Z</dcterms:modified>
</cp:coreProperties>
</file>

<file path=docProps/thumbnail.jpeg>
</file>